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Roboto"/>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Nikhil Arora"/>
  <p:cmAuthor clrIdx="1" id="1" initials="" lastIdx="1" name="Gaurav Bhandari"/>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0" Type="http://schemas.openxmlformats.org/officeDocument/2006/relationships/font" Target="fonts/Robo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12-08T04:49:07.937">
    <p:pos x="6000" y="0"/>
    <p:text>He wanted linkdins 
to this page</p:text>
  </p:cm>
  <p:cm authorId="1" idx="1" dt="2023-12-08T04:48:50.326">
    <p:pos x="6000" y="0"/>
    <p:text>linkedin or email?</p:text>
  </p:cm>
  <p:cm authorId="0" idx="2" dt="2023-12-08T04:49:07.937">
    <p:pos x="6000" y="0"/>
    <p:text>linkedin</p:text>
  </p:cm>
</p:cmLst>
</file>

<file path=ppt/media/image1.png>
</file>

<file path=ppt/media/image10.png>
</file>

<file path=ppt/media/image11.png>
</file>

<file path=ppt/media/image13.png>
</file>

<file path=ppt/media/image16.jpg>
</file>

<file path=ppt/media/image17.png>
</file>

<file path=ppt/media/image18.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jpg>
</file>

<file path=ppt/media/image5.jp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62e2600c6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62e2600c6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62e2600c6b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262e2600c6b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262e2600c6b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262e2600c6b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stations are important junctions, where we should have good availability of bikes as they are central points from where people can walk to incase there is no bike </a:t>
            </a:r>
            <a:r>
              <a:rPr lang="en"/>
              <a:t>availability</a:t>
            </a:r>
            <a:r>
              <a:rPr lang="en"/>
              <a:t> at their </a:t>
            </a:r>
            <a:r>
              <a:rPr lang="en"/>
              <a:t>nearest</a:t>
            </a:r>
            <a:r>
              <a:rPr lang="en"/>
              <a:t> local station.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62e2600c6b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62e2600c6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62e2600c6b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62e2600c6b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62e2600c6b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62e2600c6b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62e2600c6b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262e2600c6b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a3a501e5a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a3a501e5a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62e2600be1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262e2600be1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62e2600be1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62e2600be1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2000">
              <a:solidFill>
                <a:srgbClr val="37415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2000">
                <a:solidFill>
                  <a:srgbClr val="374151"/>
                </a:solidFill>
                <a:latin typeface="Roboto"/>
                <a:ea typeface="Roboto"/>
                <a:cs typeface="Roboto"/>
                <a:sym typeface="Roboto"/>
              </a:rPr>
              <a:t>As observed in the previous slides, there is a clear distinct monthly seasonality and yearly trend associated the bike demand. Also, we've noted that demand varies based on the hour and day of the week.</a:t>
            </a:r>
            <a:endParaRPr sz="2000">
              <a:solidFill>
                <a:srgbClr val="37415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2000">
                <a:solidFill>
                  <a:srgbClr val="374151"/>
                </a:solidFill>
                <a:latin typeface="Roboto"/>
                <a:ea typeface="Roboto"/>
                <a:cs typeface="Roboto"/>
                <a:sym typeface="Roboto"/>
              </a:rPr>
              <a:t>So these along with the hot encoded stations were incorporated as features for our baseline model.</a:t>
            </a:r>
            <a:endParaRPr sz="2000">
              <a:solidFill>
                <a:srgbClr val="374151"/>
              </a:solidFill>
              <a:latin typeface="Roboto"/>
              <a:ea typeface="Roboto"/>
              <a:cs typeface="Roboto"/>
              <a:sym typeface="Roboto"/>
            </a:endParaRPr>
          </a:p>
          <a:p>
            <a:pPr indent="0" lvl="0" marL="0" rtl="0" algn="l">
              <a:lnSpc>
                <a:spcPct val="115000"/>
              </a:lnSpc>
              <a:spcBef>
                <a:spcPts val="1500"/>
              </a:spcBef>
              <a:spcAft>
                <a:spcPts val="0"/>
              </a:spcAft>
              <a:buNone/>
            </a:pPr>
            <a:r>
              <a:rPr lang="en" sz="2000">
                <a:solidFill>
                  <a:srgbClr val="374151"/>
                </a:solidFill>
                <a:latin typeface="Roboto"/>
                <a:ea typeface="Roboto"/>
                <a:cs typeface="Roboto"/>
                <a:sym typeface="Roboto"/>
              </a:rPr>
              <a:t>The objective is to forecast the volume of incoming and outgoing rides for each station within every one-hour time frame.</a:t>
            </a:r>
            <a:endParaRPr sz="2000"/>
          </a:p>
          <a:p>
            <a:pPr indent="0" lvl="0" marL="0" rtl="0" algn="l">
              <a:spcBef>
                <a:spcPts val="0"/>
              </a:spcBef>
              <a:spcAft>
                <a:spcPts val="0"/>
              </a:spcAft>
              <a:buNone/>
            </a:pPr>
            <a:r>
              <a:t/>
            </a:r>
            <a:endParaRPr sz="2000"/>
          </a:p>
          <a:p>
            <a:pPr indent="0" lvl="0" marL="0" rtl="0" algn="l">
              <a:spcBef>
                <a:spcPts val="0"/>
              </a:spcBef>
              <a:spcAft>
                <a:spcPts val="0"/>
              </a:spcAft>
              <a:buClr>
                <a:schemeClr val="dk1"/>
              </a:buClr>
              <a:buSzPts val="1100"/>
              <a:buFont typeface="Arial"/>
              <a:buNone/>
            </a:pPr>
            <a:r>
              <a:rPr lang="en" sz="2000">
                <a:solidFill>
                  <a:schemeClr val="dk1"/>
                </a:solidFill>
              </a:rPr>
              <a:t>W</a:t>
            </a:r>
            <a:r>
              <a:rPr lang="en" sz="2000">
                <a:solidFill>
                  <a:schemeClr val="dk1"/>
                </a:solidFill>
              </a:rPr>
              <a:t>e decided to train with 2021-2022 and test on 2023 data because training on the entire  5years data was taking too long and the kernel was crashing.</a:t>
            </a:r>
            <a:endParaRPr sz="20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a3a501e5a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a3a501e5a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Introduce background information and </a:t>
            </a:r>
            <a:r>
              <a:rPr lang="en"/>
              <a:t>present</a:t>
            </a:r>
            <a:r>
              <a:rPr lang="en"/>
              <a:t> standing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2a294276df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2a294276df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For the baseline model, we used a simple feed forward network of 2 hidden layers with ReLU activation function and a final Linear layer.</a:t>
            </a:r>
            <a:br>
              <a:rPr lang="en" sz="2000"/>
            </a:br>
            <a:endParaRPr sz="2000"/>
          </a:p>
          <a:p>
            <a:pPr indent="0" lvl="0" marL="0" rtl="0" algn="l">
              <a:spcBef>
                <a:spcPts val="0"/>
              </a:spcBef>
              <a:spcAft>
                <a:spcPts val="0"/>
              </a:spcAft>
              <a:buNone/>
            </a:pPr>
            <a:r>
              <a:rPr lang="en" sz="2000"/>
              <a:t>After multiple attempts, we decided to train with 2021-2022 and test on 2023 data because training on all 5years data was taking too long and the kernel was crashing.</a:t>
            </a:r>
            <a:endParaRPr sz="20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262e2600c6b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262e2600c6b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Batch size=32</a:t>
            </a:r>
            <a:endParaRPr sz="2000"/>
          </a:p>
          <a:p>
            <a:pPr indent="0" lvl="0" marL="0" rtl="0" algn="l">
              <a:spcBef>
                <a:spcPts val="0"/>
              </a:spcBef>
              <a:spcAft>
                <a:spcPts val="0"/>
              </a:spcAft>
              <a:buNone/>
            </a:pPr>
            <a:r>
              <a:rPr lang="en" sz="2000"/>
              <a:t>Optimizer = Adam optimiser</a:t>
            </a:r>
            <a:endParaRPr sz="2000"/>
          </a:p>
          <a:p>
            <a:pPr indent="0" lvl="0" marL="0" rtl="0" algn="l">
              <a:spcBef>
                <a:spcPts val="0"/>
              </a:spcBef>
              <a:spcAft>
                <a:spcPts val="0"/>
              </a:spcAft>
              <a:buNone/>
            </a:pPr>
            <a:r>
              <a:rPr lang="en" sz="2000"/>
              <a:t>No of epochs=10</a:t>
            </a:r>
            <a:endParaRPr sz="20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2a294276df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2a294276df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solidFill>
                  <a:schemeClr val="dk1"/>
                </a:solidFill>
              </a:rPr>
              <a:t>The test loss and metric for the predicted incoming and outgoing rides is shown in the slide. The results can be definitely improved with a better model which uses Spatial - Temporal Neural network which will be discussed in the upcoming slides. </a:t>
            </a:r>
            <a:br>
              <a:rPr lang="en" sz="2000">
                <a:solidFill>
                  <a:schemeClr val="dk1"/>
                </a:solidFill>
              </a:rPr>
            </a:br>
            <a:br>
              <a:rPr lang="en">
                <a:solidFill>
                  <a:schemeClr val="dk1"/>
                </a:solidFill>
              </a:rPr>
            </a:br>
            <a:br>
              <a:rPr lang="en">
                <a:solidFill>
                  <a:schemeClr val="dk1"/>
                </a:solidFill>
              </a:rPr>
            </a:br>
            <a:r>
              <a:rPr b="1" lang="en">
                <a:solidFill>
                  <a:schemeClr val="dk1"/>
                </a:solidFill>
              </a:rPr>
              <a:t>MUTE THE MIKKKKKKKKKKKEEEEEEEEEEEEE!!!!!!!!!!!!!!!!!!!!</a:t>
            </a:r>
            <a:endParaRPr b="1"/>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62e2600c6b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262e2600c6b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2a294276df5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2a294276df5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 used a Spatio-Temporal Graph Convolutional Network to predict the traffic of Citi Bikes (departures and arrivals). In our architecture, we only used one spatio-temporal</a:t>
            </a:r>
            <a:endParaRPr/>
          </a:p>
          <a:p>
            <a:pPr indent="0" lvl="0" marL="0" rtl="0" algn="l">
              <a:spcBef>
                <a:spcPts val="0"/>
              </a:spcBef>
              <a:spcAft>
                <a:spcPts val="0"/>
              </a:spcAft>
              <a:buClr>
                <a:schemeClr val="dk1"/>
              </a:buClr>
              <a:buSzPts val="1100"/>
              <a:buFont typeface="Arial"/>
              <a:buNone/>
            </a:pPr>
            <a:r>
              <a:rPr lang="en"/>
              <a:t>convolution (ST-Conv) block because using 2 led to overfitting during our training. Subsequently there is an output layer with a final temporal convolution and a fully-connected layer.</a:t>
            </a:r>
            <a:endParaRPr/>
          </a:p>
          <a:p>
            <a:pPr indent="0" lvl="0" marL="0" rtl="0" algn="l">
              <a:spcBef>
                <a:spcPts val="0"/>
              </a:spcBef>
              <a:spcAft>
                <a:spcPts val="0"/>
              </a:spcAft>
              <a:buClr>
                <a:schemeClr val="dk1"/>
              </a:buClr>
              <a:buSzPts val="1100"/>
              <a:buFont typeface="Arial"/>
              <a:buNone/>
            </a:pPr>
            <a:r>
              <a:rPr lang="en"/>
              <a:t>The ST-Conv block consists of a spatial graph convolution between two temporal convolution layers. Temporal convolution layers work like time series prediction models, which</a:t>
            </a:r>
            <a:endParaRPr/>
          </a:p>
          <a:p>
            <a:pPr indent="0" lvl="0" marL="0" rtl="0" algn="l">
              <a:spcBef>
                <a:spcPts val="0"/>
              </a:spcBef>
              <a:spcAft>
                <a:spcPts val="0"/>
              </a:spcAft>
              <a:buClr>
                <a:schemeClr val="dk1"/>
              </a:buClr>
              <a:buSzPts val="1100"/>
              <a:buFont typeface="Arial"/>
              <a:buNone/>
            </a:pPr>
            <a:r>
              <a:rPr lang="en"/>
              <a:t>applies a function to each of the values in the window of these time steps. The output of this function is passed to a Gated Linear Unit (GLU), which selects features that are</a:t>
            </a:r>
            <a:endParaRPr/>
          </a:p>
          <a:p>
            <a:pPr indent="0" lvl="0" marL="0" rtl="0" algn="l">
              <a:spcBef>
                <a:spcPts val="0"/>
              </a:spcBef>
              <a:spcAft>
                <a:spcPts val="0"/>
              </a:spcAft>
              <a:buClr>
                <a:schemeClr val="dk1"/>
              </a:buClr>
              <a:buSzPts val="1100"/>
              <a:buFont typeface="Arial"/>
              <a:buNone/>
            </a:pPr>
            <a:r>
              <a:rPr lang="en"/>
              <a:t>relevant for subsequent predictions. Using our Citi Bike model as context, traffic information of these bikes at one station will influence the traffic information at nearby stations (essentially</a:t>
            </a:r>
            <a:endParaRPr/>
          </a:p>
          <a:p>
            <a:pPr indent="0" lvl="0" marL="0" rtl="0" algn="l">
              <a:spcBef>
                <a:spcPts val="0"/>
              </a:spcBef>
              <a:spcAft>
                <a:spcPts val="0"/>
              </a:spcAft>
              <a:buClr>
                <a:schemeClr val="dk1"/>
              </a:buClr>
              <a:buSzPts val="1100"/>
              <a:buFont typeface="Arial"/>
              <a:buNone/>
            </a:pPr>
            <a:r>
              <a:rPr lang="en"/>
              <a:t>”spreading” information across nodes).</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2634e75e97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2634e75e97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Our network consists of 498 unique stations. Each station acts as a node in our analysis</a:t>
            </a:r>
            <a:endParaRPr/>
          </a:p>
          <a:p>
            <a:pPr indent="0" lvl="0" marL="0" rtl="0" algn="l">
              <a:spcBef>
                <a:spcPts val="0"/>
              </a:spcBef>
              <a:spcAft>
                <a:spcPts val="0"/>
              </a:spcAft>
              <a:buClr>
                <a:schemeClr val="dk1"/>
              </a:buClr>
              <a:buSzPts val="1100"/>
              <a:buFont typeface="Arial"/>
              <a:buNone/>
            </a:pPr>
            <a:r>
              <a:rPr lang="en"/>
              <a:t>the data is divided into 30-minute intervals. This shows the net change in bike usage at each station, which is crucial for understanding patterns in demand and supply of bikes</a:t>
            </a:r>
            <a:endParaRPr/>
          </a:p>
          <a:p>
            <a:pPr indent="0" lvl="0" marL="0" rtl="0" algn="l">
              <a:spcBef>
                <a:spcPts val="0"/>
              </a:spcBef>
              <a:spcAft>
                <a:spcPts val="0"/>
              </a:spcAft>
              <a:buNone/>
            </a:pPr>
            <a:r>
              <a:rPr lang="en"/>
              <a:t>Across 2023, we have 13,104 such intervals</a:t>
            </a:r>
            <a:endParaRPr/>
          </a:p>
          <a:p>
            <a:pPr indent="0" lvl="0" marL="0" rtl="0" algn="l">
              <a:spcBef>
                <a:spcPts val="0"/>
              </a:spcBef>
              <a:spcAft>
                <a:spcPts val="0"/>
              </a:spcAft>
              <a:buClr>
                <a:schemeClr val="dk1"/>
              </a:buClr>
              <a:buSzPts val="1100"/>
              <a:buFont typeface="Arial"/>
              <a:buNone/>
            </a:pPr>
            <a:r>
              <a:rPr lang="en"/>
              <a:t>Node Features (V): "For each station, or node, we have data on net rides for every time interval, allowing us to analyze usage patterns at each station over time."</a:t>
            </a:r>
            <a:endParaRPr/>
          </a:p>
          <a:p>
            <a:pPr indent="0" lvl="0" marL="0" rtl="0" algn="l">
              <a:spcBef>
                <a:spcPts val="0"/>
              </a:spcBef>
              <a:spcAft>
                <a:spcPts val="0"/>
              </a:spcAft>
              <a:buClr>
                <a:schemeClr val="dk1"/>
              </a:buClr>
              <a:buSzPts val="1100"/>
              <a:buFont typeface="Arial"/>
              <a:buNone/>
            </a:pPr>
            <a:r>
              <a:rPr lang="en"/>
              <a:t>Edge Weights (W): "The distances between stations are used as edge weights, helping us understand how the physical layout of the network influences bike-sharing patterns."</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634e75e97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634e75e97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this model is computationally intensive. We tried to run the model for 2-3 years of data but couldn’t complete it due to lack of gpu resources. So, we have trained the model only for 2023 data using these parameters which took around 26 hours to complete.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2a294276df5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2a294276df5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code for the STGCN model as explained earlier.</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2a294276df5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2a294276df5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2634e75e976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2634e75e976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test loss after evaluating model with lowest validation loss on the test set is as shown.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62e2600be1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62e2600be1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634e75e976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2634e75e976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predicted the net rides for 3 days and compared the ground truth with the prediction.</a:t>
            </a:r>
            <a:endParaRPr/>
          </a:p>
          <a:p>
            <a:pPr indent="0" lvl="0" marL="0" rtl="0" algn="l">
              <a:spcBef>
                <a:spcPts val="0"/>
              </a:spcBef>
              <a:spcAft>
                <a:spcPts val="0"/>
              </a:spcAft>
              <a:buNone/>
            </a:pPr>
            <a:r>
              <a:rPr lang="en"/>
              <a:t>We have pretty close results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262e2600be1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262e2600be1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262e2600c6b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262e2600c6b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Hamilton Park is a city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62e2600c6b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262e2600c6b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262e2600be1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262e2600be1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262e2600be1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262e2600be1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262e2600be1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262e2600be1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262e2600be1_0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262e2600be1_0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262e2600be1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262e2600be1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Explain reducing </a:t>
            </a:r>
            <a:r>
              <a:rPr lang="en"/>
              <a:t>training</a:t>
            </a:r>
            <a:r>
              <a:rPr lang="en"/>
              <a:t> </a:t>
            </a:r>
            <a:r>
              <a:rPr lang="en"/>
              <a:t>times and new directions and states to include starting with NYC\</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631e464d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2631e464d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a399fd04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a399fd04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Explain the set of the </a:t>
            </a:r>
            <a:r>
              <a:rPr lang="en"/>
              <a:t>course</a:t>
            </a:r>
            <a:r>
              <a:rPr lang="en"/>
              <a:t> early on and how we worked around it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262e2600be1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262e2600be1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62e2600be1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62e2600be1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62e2600be1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62e2600be1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Elaborate on the need to change the problem statement and why we chose to limit it to Jersy City for the recording. </a:t>
            </a:r>
            <a:r>
              <a:rPr lang="en"/>
              <a:t>Explain</a:t>
            </a:r>
            <a:r>
              <a:rPr lang="en"/>
              <a:t> net rides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62e2600be1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62e2600be1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62e2600be1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62e2600be1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Explain the date range and why this was </a:t>
            </a:r>
            <a:r>
              <a:rPr lang="en"/>
              <a:t>chosen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62e2600c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262e2600c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7.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 Id="rId3"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 Id="rId3" Type="http://schemas.openxmlformats.org/officeDocument/2006/relationships/image" Target="../media/image10.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 Slide 1">
    <p:spTree>
      <p:nvGrpSpPr>
        <p:cNvPr id="9"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1" name="Google Shape;11;p2"/>
          <p:cNvSpPr/>
          <p:nvPr/>
        </p:nvSpPr>
        <p:spPr>
          <a:xfrm>
            <a:off x="2171904" y="1374458"/>
            <a:ext cx="71400" cy="23946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 name="Google Shape;12;p2"/>
          <p:cNvSpPr txBox="1"/>
          <p:nvPr>
            <p:ph type="title"/>
          </p:nvPr>
        </p:nvSpPr>
        <p:spPr>
          <a:xfrm>
            <a:off x="2462348" y="1468723"/>
            <a:ext cx="6426900" cy="1210800"/>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 name="Google Shape;13;p2"/>
          <p:cNvSpPr txBox="1"/>
          <p:nvPr>
            <p:ph idx="1" type="body"/>
          </p:nvPr>
        </p:nvSpPr>
        <p:spPr>
          <a:xfrm>
            <a:off x="2464201" y="2617089"/>
            <a:ext cx="6426900" cy="57600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 name="Google Shape;14;p2"/>
          <p:cNvSpPr txBox="1"/>
          <p:nvPr>
            <p:ph idx="2" type="body"/>
          </p:nvPr>
        </p:nvSpPr>
        <p:spPr>
          <a:xfrm>
            <a:off x="2464201" y="3193066"/>
            <a:ext cx="6426900" cy="57600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 name="Google Shape;15;p2"/>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Slide 2">
  <p:cSld name="Transition Slide 2">
    <p:spTree>
      <p:nvGrpSpPr>
        <p:cNvPr id="76" name="Shape 76"/>
        <p:cNvGrpSpPr/>
        <p:nvPr/>
      </p:nvGrpSpPr>
      <p:grpSpPr>
        <a:xfrm>
          <a:off x="0" y="0"/>
          <a:ext cx="0" cy="0"/>
          <a:chOff x="0" y="0"/>
          <a:chExt cx="0" cy="0"/>
        </a:xfrm>
      </p:grpSpPr>
      <p:pic>
        <p:nvPicPr>
          <p:cNvPr id="77" name="Google Shape;77;p11"/>
          <p:cNvPicPr preferRelativeResize="0"/>
          <p:nvPr/>
        </p:nvPicPr>
        <p:blipFill rotWithShape="1">
          <a:blip r:embed="rId2">
            <a:alphaModFix/>
          </a:blip>
          <a:srcRect b="0" l="0" r="0" t="0"/>
          <a:stretch/>
        </p:blipFill>
        <p:spPr>
          <a:xfrm>
            <a:off x="1850" y="0"/>
            <a:ext cx="9140300" cy="5143501"/>
          </a:xfrm>
          <a:prstGeom prst="rect">
            <a:avLst/>
          </a:prstGeom>
          <a:noFill/>
          <a:ln>
            <a:noFill/>
          </a:ln>
        </p:spPr>
      </p:pic>
      <p:pic>
        <p:nvPicPr>
          <p:cNvPr id="78" name="Google Shape;78;p11"/>
          <p:cNvPicPr preferRelativeResize="0"/>
          <p:nvPr/>
        </p:nvPicPr>
        <p:blipFill rotWithShape="1">
          <a:blip r:embed="rId3">
            <a:alphaModFix/>
          </a:blip>
          <a:srcRect b="0" l="0" r="0" t="0"/>
          <a:stretch/>
        </p:blipFill>
        <p:spPr>
          <a:xfrm>
            <a:off x="8323706" y="208353"/>
            <a:ext cx="396431" cy="573598"/>
          </a:xfrm>
          <a:prstGeom prst="rect">
            <a:avLst/>
          </a:prstGeom>
          <a:noFill/>
          <a:ln>
            <a:noFill/>
          </a:ln>
        </p:spPr>
      </p:pic>
      <p:sp>
        <p:nvSpPr>
          <p:cNvPr id="79" name="Google Shape;79;p11"/>
          <p:cNvSpPr/>
          <p:nvPr/>
        </p:nvSpPr>
        <p:spPr>
          <a:xfrm>
            <a:off x="4091748" y="3119461"/>
            <a:ext cx="956700" cy="1065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0" name="Google Shape;80;p11"/>
          <p:cNvSpPr txBox="1"/>
          <p:nvPr>
            <p:ph type="title"/>
          </p:nvPr>
        </p:nvSpPr>
        <p:spPr>
          <a:xfrm>
            <a:off x="628650" y="2015997"/>
            <a:ext cx="7886700" cy="994200"/>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1" name="Google Shape;81;p11"/>
          <p:cNvSpPr txBox="1"/>
          <p:nvPr>
            <p:ph idx="1"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2" name="Google Shape;82;p1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1">
  <p:cSld name="Content Slide 1">
    <p:spTree>
      <p:nvGrpSpPr>
        <p:cNvPr id="83" name="Shape 83"/>
        <p:cNvGrpSpPr/>
        <p:nvPr/>
      </p:nvGrpSpPr>
      <p:grpSpPr>
        <a:xfrm>
          <a:off x="0" y="0"/>
          <a:ext cx="0" cy="0"/>
          <a:chOff x="0" y="0"/>
          <a:chExt cx="0" cy="0"/>
        </a:xfrm>
      </p:grpSpPr>
      <p:sp>
        <p:nvSpPr>
          <p:cNvPr id="84" name="Google Shape;84;p12"/>
          <p:cNvSpPr/>
          <p:nvPr/>
        </p:nvSpPr>
        <p:spPr>
          <a:xfrm rot="5400000">
            <a:off x="6197" y="617706"/>
            <a:ext cx="892500" cy="73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85" name="Google Shape;85;p12"/>
          <p:cNvPicPr preferRelativeResize="0"/>
          <p:nvPr/>
        </p:nvPicPr>
        <p:blipFill rotWithShape="1">
          <a:blip r:embed="rId2">
            <a:alphaModFix/>
          </a:blip>
          <a:srcRect b="0" l="0" r="0" t="0"/>
          <a:stretch/>
        </p:blipFill>
        <p:spPr>
          <a:xfrm>
            <a:off x="8336018" y="208353"/>
            <a:ext cx="387175" cy="559250"/>
          </a:xfrm>
          <a:prstGeom prst="rect">
            <a:avLst/>
          </a:prstGeom>
          <a:noFill/>
          <a:ln>
            <a:noFill/>
          </a:ln>
        </p:spPr>
      </p:pic>
      <p:sp>
        <p:nvSpPr>
          <p:cNvPr id="86" name="Google Shape;86;p12"/>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7" name="Google Shape;87;p12"/>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8" name="Google Shape;88;p12"/>
          <p:cNvSpPr txBox="1"/>
          <p:nvPr>
            <p:ph idx="1" type="body"/>
          </p:nvPr>
        </p:nvSpPr>
        <p:spPr>
          <a:xfrm>
            <a:off x="489347" y="1346812"/>
            <a:ext cx="7777500" cy="30903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9" name="Google Shape;89;p12"/>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0" name="Google Shape;90;p1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2">
  <p:cSld name="Content Slide 2">
    <p:spTree>
      <p:nvGrpSpPr>
        <p:cNvPr id="91" name="Shape 91"/>
        <p:cNvGrpSpPr/>
        <p:nvPr/>
      </p:nvGrpSpPr>
      <p:grpSpPr>
        <a:xfrm>
          <a:off x="0" y="0"/>
          <a:ext cx="0" cy="0"/>
          <a:chOff x="0" y="0"/>
          <a:chExt cx="0" cy="0"/>
        </a:xfrm>
      </p:grpSpPr>
      <p:sp>
        <p:nvSpPr>
          <p:cNvPr id="92" name="Google Shape;92;p13"/>
          <p:cNvSpPr/>
          <p:nvPr/>
        </p:nvSpPr>
        <p:spPr>
          <a:xfrm rot="5400000">
            <a:off x="6197" y="617706"/>
            <a:ext cx="892500" cy="73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93" name="Google Shape;93;p13"/>
          <p:cNvPicPr preferRelativeResize="0"/>
          <p:nvPr/>
        </p:nvPicPr>
        <p:blipFill rotWithShape="1">
          <a:blip r:embed="rId2">
            <a:alphaModFix/>
          </a:blip>
          <a:srcRect b="0" l="0" r="0" t="0"/>
          <a:stretch/>
        </p:blipFill>
        <p:spPr>
          <a:xfrm>
            <a:off x="8336018" y="208353"/>
            <a:ext cx="387175" cy="559250"/>
          </a:xfrm>
          <a:prstGeom prst="rect">
            <a:avLst/>
          </a:prstGeom>
          <a:noFill/>
          <a:ln>
            <a:noFill/>
          </a:ln>
        </p:spPr>
      </p:pic>
      <p:sp>
        <p:nvSpPr>
          <p:cNvPr id="94" name="Google Shape;94;p13"/>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5" name="Google Shape;95;p13"/>
          <p:cNvSpPr txBox="1"/>
          <p:nvPr>
            <p:ph idx="1" type="body"/>
          </p:nvPr>
        </p:nvSpPr>
        <p:spPr>
          <a:xfrm>
            <a:off x="490671" y="1435152"/>
            <a:ext cx="77775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6" name="Google Shape;96;p13"/>
          <p:cNvSpPr txBox="1"/>
          <p:nvPr>
            <p:ph idx="2" type="body"/>
          </p:nvPr>
        </p:nvSpPr>
        <p:spPr>
          <a:xfrm>
            <a:off x="489347" y="2016604"/>
            <a:ext cx="7777500" cy="7224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7" name="Google Shape;97;p13"/>
          <p:cNvSpPr txBox="1"/>
          <p:nvPr>
            <p:ph idx="3" type="body"/>
          </p:nvPr>
        </p:nvSpPr>
        <p:spPr>
          <a:xfrm>
            <a:off x="490671" y="2968341"/>
            <a:ext cx="77775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8" name="Google Shape;98;p13"/>
          <p:cNvSpPr txBox="1"/>
          <p:nvPr>
            <p:ph idx="4" type="body"/>
          </p:nvPr>
        </p:nvSpPr>
        <p:spPr>
          <a:xfrm>
            <a:off x="489347" y="3549793"/>
            <a:ext cx="7777500" cy="7224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9" name="Google Shape;99;p13"/>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0" name="Google Shape;100;p13"/>
          <p:cNvSpPr txBox="1"/>
          <p:nvPr>
            <p:ph idx="5"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3">
  <p:cSld name="Content Slide 3">
    <p:spTree>
      <p:nvGrpSpPr>
        <p:cNvPr id="102" name="Shape 102"/>
        <p:cNvGrpSpPr/>
        <p:nvPr/>
      </p:nvGrpSpPr>
      <p:grpSpPr>
        <a:xfrm>
          <a:off x="0" y="0"/>
          <a:ext cx="0" cy="0"/>
          <a:chOff x="0" y="0"/>
          <a:chExt cx="0" cy="0"/>
        </a:xfrm>
      </p:grpSpPr>
      <p:pic>
        <p:nvPicPr>
          <p:cNvPr id="103" name="Google Shape;103;p14"/>
          <p:cNvPicPr preferRelativeResize="0"/>
          <p:nvPr/>
        </p:nvPicPr>
        <p:blipFill rotWithShape="1">
          <a:blip r:embed="rId2">
            <a:alphaModFix/>
          </a:blip>
          <a:srcRect b="0" l="0" r="0" t="0"/>
          <a:stretch/>
        </p:blipFill>
        <p:spPr>
          <a:xfrm>
            <a:off x="8336018" y="208353"/>
            <a:ext cx="387175" cy="559250"/>
          </a:xfrm>
          <a:prstGeom prst="rect">
            <a:avLst/>
          </a:prstGeom>
          <a:noFill/>
          <a:ln>
            <a:noFill/>
          </a:ln>
        </p:spPr>
      </p:pic>
      <p:sp>
        <p:nvSpPr>
          <p:cNvPr id="104" name="Google Shape;104;p14"/>
          <p:cNvSpPr/>
          <p:nvPr/>
        </p:nvSpPr>
        <p:spPr>
          <a:xfrm rot="5400000">
            <a:off x="6197" y="617706"/>
            <a:ext cx="892500" cy="73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5" name="Google Shape;105;p14"/>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6" name="Google Shape;106;p14"/>
          <p:cNvSpPr txBox="1"/>
          <p:nvPr>
            <p:ph idx="1" type="body"/>
          </p:nvPr>
        </p:nvSpPr>
        <p:spPr>
          <a:xfrm>
            <a:off x="490671" y="1507499"/>
            <a:ext cx="36573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7" name="Google Shape;107;p14"/>
          <p:cNvSpPr txBox="1"/>
          <p:nvPr>
            <p:ph idx="2" type="body"/>
          </p:nvPr>
        </p:nvSpPr>
        <p:spPr>
          <a:xfrm>
            <a:off x="489347" y="2088950"/>
            <a:ext cx="3657300" cy="1616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8" name="Google Shape;108;p14"/>
          <p:cNvSpPr txBox="1"/>
          <p:nvPr>
            <p:ph idx="3" type="body"/>
          </p:nvPr>
        </p:nvSpPr>
        <p:spPr>
          <a:xfrm>
            <a:off x="4611002" y="1507499"/>
            <a:ext cx="36573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9" name="Google Shape;109;p14"/>
          <p:cNvSpPr txBox="1"/>
          <p:nvPr>
            <p:ph idx="4" type="body"/>
          </p:nvPr>
        </p:nvSpPr>
        <p:spPr>
          <a:xfrm>
            <a:off x="4609678" y="2088950"/>
            <a:ext cx="3657300" cy="1616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0" name="Google Shape;110;p14"/>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1" name="Google Shape;111;p14"/>
          <p:cNvSpPr txBox="1"/>
          <p:nvPr>
            <p:ph idx="5"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2" name="Google Shape;112;p1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4">
  <p:cSld name="Content Slide 4">
    <p:spTree>
      <p:nvGrpSpPr>
        <p:cNvPr id="113" name="Shape 113"/>
        <p:cNvGrpSpPr/>
        <p:nvPr/>
      </p:nvGrpSpPr>
      <p:grpSpPr>
        <a:xfrm>
          <a:off x="0" y="0"/>
          <a:ext cx="0" cy="0"/>
          <a:chOff x="0" y="0"/>
          <a:chExt cx="0" cy="0"/>
        </a:xfrm>
      </p:grpSpPr>
      <p:sp>
        <p:nvSpPr>
          <p:cNvPr id="114" name="Google Shape;114;p15"/>
          <p:cNvSpPr/>
          <p:nvPr/>
        </p:nvSpPr>
        <p:spPr>
          <a:xfrm rot="5400000">
            <a:off x="6197" y="617706"/>
            <a:ext cx="892500" cy="73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15" name="Google Shape;115;p15"/>
          <p:cNvPicPr preferRelativeResize="0"/>
          <p:nvPr/>
        </p:nvPicPr>
        <p:blipFill rotWithShape="1">
          <a:blip r:embed="rId2">
            <a:alphaModFix/>
          </a:blip>
          <a:srcRect b="0" l="0" r="0" t="0"/>
          <a:stretch/>
        </p:blipFill>
        <p:spPr>
          <a:xfrm>
            <a:off x="8336018" y="208353"/>
            <a:ext cx="387175" cy="559250"/>
          </a:xfrm>
          <a:prstGeom prst="rect">
            <a:avLst/>
          </a:prstGeom>
          <a:noFill/>
          <a:ln>
            <a:noFill/>
          </a:ln>
        </p:spPr>
      </p:pic>
      <p:sp>
        <p:nvSpPr>
          <p:cNvPr id="116" name="Google Shape;116;p15"/>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7" name="Google Shape;117;p15"/>
          <p:cNvSpPr txBox="1"/>
          <p:nvPr>
            <p:ph idx="1" type="body"/>
          </p:nvPr>
        </p:nvSpPr>
        <p:spPr>
          <a:xfrm>
            <a:off x="490671" y="1507499"/>
            <a:ext cx="36573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8" name="Google Shape;118;p15"/>
          <p:cNvSpPr txBox="1"/>
          <p:nvPr>
            <p:ph idx="2" type="body"/>
          </p:nvPr>
        </p:nvSpPr>
        <p:spPr>
          <a:xfrm>
            <a:off x="488311" y="2081213"/>
            <a:ext cx="3657300" cy="2001300"/>
          </a:xfrm>
          <a:prstGeom prst="rect">
            <a:avLst/>
          </a:prstGeom>
          <a:noFill/>
          <a:ln>
            <a:noFill/>
          </a:ln>
        </p:spPr>
        <p:txBody>
          <a:bodyPr anchorCtr="0" anchor="t" bIns="34275" lIns="68575" spcFirstLastPara="1" rIns="68575" wrap="square" tIns="34275">
            <a:normAutofit/>
          </a:bodyPr>
          <a:lstStyle>
            <a:lvl1pPr indent="-323850" lvl="0" marL="457200" algn="l">
              <a:lnSpc>
                <a:spcPct val="90000"/>
              </a:lnSpc>
              <a:spcBef>
                <a:spcPts val="800"/>
              </a:spcBef>
              <a:spcAft>
                <a:spcPts val="0"/>
              </a:spcAft>
              <a:buClr>
                <a:schemeClr val="dk1"/>
              </a:buClr>
              <a:buSzPts val="1500"/>
              <a:buFont typeface="Courier New"/>
              <a:buChar char="o"/>
              <a:defRPr sz="1500"/>
            </a:lvl1pPr>
            <a:lvl2pPr indent="-317500" lvl="1" marL="914400" algn="l">
              <a:lnSpc>
                <a:spcPct val="90000"/>
              </a:lnSpc>
              <a:spcBef>
                <a:spcPts val="400"/>
              </a:spcBef>
              <a:spcAft>
                <a:spcPts val="0"/>
              </a:spcAft>
              <a:buClr>
                <a:schemeClr val="dk1"/>
              </a:buClr>
              <a:buSzPts val="1400"/>
              <a:buFont typeface="Courier New"/>
              <a:buChar char="o"/>
              <a:defRPr sz="1400"/>
            </a:lvl2pPr>
            <a:lvl3pPr indent="-317500" lvl="2" marL="1371600" algn="l">
              <a:lnSpc>
                <a:spcPct val="90000"/>
              </a:lnSpc>
              <a:spcBef>
                <a:spcPts val="400"/>
              </a:spcBef>
              <a:spcAft>
                <a:spcPts val="0"/>
              </a:spcAft>
              <a:buClr>
                <a:schemeClr val="dk1"/>
              </a:buClr>
              <a:buSzPts val="1400"/>
              <a:buFont typeface="Courier New"/>
              <a:buChar char="o"/>
              <a:defRPr sz="1400"/>
            </a:lvl3pPr>
            <a:lvl4pPr indent="-317500" lvl="3" marL="1828800" algn="l">
              <a:lnSpc>
                <a:spcPct val="90000"/>
              </a:lnSpc>
              <a:spcBef>
                <a:spcPts val="400"/>
              </a:spcBef>
              <a:spcAft>
                <a:spcPts val="0"/>
              </a:spcAft>
              <a:buClr>
                <a:schemeClr val="dk1"/>
              </a:buClr>
              <a:buSzPts val="1400"/>
              <a:buFont typeface="Courier New"/>
              <a:buChar char="o"/>
              <a:defRPr/>
            </a:lvl4pPr>
            <a:lvl5pPr indent="-317500" lvl="4" marL="2286000" algn="l">
              <a:lnSpc>
                <a:spcPct val="90000"/>
              </a:lnSpc>
              <a:spcBef>
                <a:spcPts val="400"/>
              </a:spcBef>
              <a:spcAft>
                <a:spcPts val="0"/>
              </a:spcAft>
              <a:buClr>
                <a:schemeClr val="dk1"/>
              </a:buClr>
              <a:buSzPts val="1400"/>
              <a:buFont typeface="Courier New"/>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9" name="Google Shape;119;p15"/>
          <p:cNvSpPr txBox="1"/>
          <p:nvPr>
            <p:ph idx="3" type="body"/>
          </p:nvPr>
        </p:nvSpPr>
        <p:spPr>
          <a:xfrm>
            <a:off x="4611002" y="1507499"/>
            <a:ext cx="36573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0" name="Google Shape;120;p15"/>
          <p:cNvSpPr txBox="1"/>
          <p:nvPr>
            <p:ph idx="4" type="body"/>
          </p:nvPr>
        </p:nvSpPr>
        <p:spPr>
          <a:xfrm>
            <a:off x="4608641" y="2081098"/>
            <a:ext cx="3657300" cy="2001300"/>
          </a:xfrm>
          <a:prstGeom prst="rect">
            <a:avLst/>
          </a:prstGeom>
          <a:noFill/>
          <a:ln>
            <a:noFill/>
          </a:ln>
        </p:spPr>
        <p:txBody>
          <a:bodyPr anchorCtr="0" anchor="t" bIns="34275" lIns="68575" spcFirstLastPara="1" rIns="68575" wrap="square" tIns="34275">
            <a:normAutofit/>
          </a:bodyPr>
          <a:lstStyle>
            <a:lvl1pPr indent="-323850" lvl="0" marL="457200" algn="l">
              <a:lnSpc>
                <a:spcPct val="90000"/>
              </a:lnSpc>
              <a:spcBef>
                <a:spcPts val="800"/>
              </a:spcBef>
              <a:spcAft>
                <a:spcPts val="0"/>
              </a:spcAft>
              <a:buClr>
                <a:schemeClr val="dk1"/>
              </a:buClr>
              <a:buSzPts val="1500"/>
              <a:buFont typeface="Courier New"/>
              <a:buChar char="o"/>
              <a:defRPr sz="1500"/>
            </a:lvl1pPr>
            <a:lvl2pPr indent="-317500" lvl="1" marL="914400" algn="l">
              <a:lnSpc>
                <a:spcPct val="90000"/>
              </a:lnSpc>
              <a:spcBef>
                <a:spcPts val="400"/>
              </a:spcBef>
              <a:spcAft>
                <a:spcPts val="0"/>
              </a:spcAft>
              <a:buClr>
                <a:schemeClr val="dk1"/>
              </a:buClr>
              <a:buSzPts val="1400"/>
              <a:buFont typeface="Courier New"/>
              <a:buChar char="o"/>
              <a:defRPr sz="1400"/>
            </a:lvl2pPr>
            <a:lvl3pPr indent="-317500" lvl="2" marL="1371600" algn="l">
              <a:lnSpc>
                <a:spcPct val="90000"/>
              </a:lnSpc>
              <a:spcBef>
                <a:spcPts val="400"/>
              </a:spcBef>
              <a:spcAft>
                <a:spcPts val="0"/>
              </a:spcAft>
              <a:buClr>
                <a:schemeClr val="dk1"/>
              </a:buClr>
              <a:buSzPts val="1400"/>
              <a:buFont typeface="Courier New"/>
              <a:buChar char="o"/>
              <a:defRPr sz="1400"/>
            </a:lvl3pPr>
            <a:lvl4pPr indent="-317500" lvl="3" marL="1828800" algn="l">
              <a:lnSpc>
                <a:spcPct val="90000"/>
              </a:lnSpc>
              <a:spcBef>
                <a:spcPts val="400"/>
              </a:spcBef>
              <a:spcAft>
                <a:spcPts val="0"/>
              </a:spcAft>
              <a:buClr>
                <a:schemeClr val="dk1"/>
              </a:buClr>
              <a:buSzPts val="1400"/>
              <a:buFont typeface="Courier New"/>
              <a:buChar char="o"/>
              <a:defRPr/>
            </a:lvl4pPr>
            <a:lvl5pPr indent="-317500" lvl="4" marL="2286000" algn="l">
              <a:lnSpc>
                <a:spcPct val="90000"/>
              </a:lnSpc>
              <a:spcBef>
                <a:spcPts val="400"/>
              </a:spcBef>
              <a:spcAft>
                <a:spcPts val="0"/>
              </a:spcAft>
              <a:buClr>
                <a:schemeClr val="dk1"/>
              </a:buClr>
              <a:buSzPts val="1400"/>
              <a:buFont typeface="Courier New"/>
              <a:buChar char="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1" name="Google Shape;121;p15"/>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2" name="Google Shape;122;p15"/>
          <p:cNvSpPr txBox="1"/>
          <p:nvPr>
            <p:ph idx="5"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3" name="Google Shape;123;p1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lide">
  <p:cSld name="Quote Slide">
    <p:spTree>
      <p:nvGrpSpPr>
        <p:cNvPr id="124" name="Shape 124"/>
        <p:cNvGrpSpPr/>
        <p:nvPr/>
      </p:nvGrpSpPr>
      <p:grpSpPr>
        <a:xfrm>
          <a:off x="0" y="0"/>
          <a:ext cx="0" cy="0"/>
          <a:chOff x="0" y="0"/>
          <a:chExt cx="0" cy="0"/>
        </a:xfrm>
      </p:grpSpPr>
      <p:pic>
        <p:nvPicPr>
          <p:cNvPr id="125" name="Google Shape;125;p16"/>
          <p:cNvPicPr preferRelativeResize="0"/>
          <p:nvPr/>
        </p:nvPicPr>
        <p:blipFill rotWithShape="1">
          <a:blip r:embed="rId2">
            <a:alphaModFix/>
          </a:blip>
          <a:srcRect b="0" l="0" r="0" t="0"/>
          <a:stretch/>
        </p:blipFill>
        <p:spPr>
          <a:xfrm>
            <a:off x="8336018" y="208353"/>
            <a:ext cx="387175" cy="559250"/>
          </a:xfrm>
          <a:prstGeom prst="rect">
            <a:avLst/>
          </a:prstGeom>
          <a:noFill/>
          <a:ln>
            <a:noFill/>
          </a:ln>
        </p:spPr>
      </p:pic>
      <p:sp>
        <p:nvSpPr>
          <p:cNvPr id="126" name="Google Shape;126;p16"/>
          <p:cNvSpPr txBox="1"/>
          <p:nvPr>
            <p:ph type="title"/>
          </p:nvPr>
        </p:nvSpPr>
        <p:spPr>
          <a:xfrm>
            <a:off x="2288385" y="968739"/>
            <a:ext cx="4642200" cy="605700"/>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7" name="Google Shape;127;p16"/>
          <p:cNvSpPr txBox="1"/>
          <p:nvPr/>
        </p:nvSpPr>
        <p:spPr>
          <a:xfrm>
            <a:off x="1705358" y="875976"/>
            <a:ext cx="888600" cy="10302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2"/>
              </a:buClr>
              <a:buSzPts val="7200"/>
              <a:buFont typeface="Arial"/>
              <a:buNone/>
            </a:pPr>
            <a:r>
              <a:rPr b="0" i="0" lang="en" sz="7200" u="none" cap="none" strike="noStrike">
                <a:solidFill>
                  <a:schemeClr val="lt2"/>
                </a:solidFill>
                <a:latin typeface="Arial"/>
                <a:ea typeface="Arial"/>
                <a:cs typeface="Arial"/>
                <a:sym typeface="Arial"/>
              </a:rPr>
              <a:t>“</a:t>
            </a:r>
            <a:endParaRPr sz="1100"/>
          </a:p>
        </p:txBody>
      </p:sp>
      <p:sp>
        <p:nvSpPr>
          <p:cNvPr id="128" name="Google Shape;128;p16"/>
          <p:cNvSpPr txBox="1"/>
          <p:nvPr/>
        </p:nvSpPr>
        <p:spPr>
          <a:xfrm>
            <a:off x="6855616" y="888942"/>
            <a:ext cx="888600" cy="10302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2"/>
              </a:buClr>
              <a:buSzPts val="7200"/>
              <a:buFont typeface="Arial"/>
              <a:buNone/>
            </a:pPr>
            <a:r>
              <a:rPr b="0" i="0" lang="en" sz="7200" u="none" cap="none" strike="noStrike">
                <a:solidFill>
                  <a:schemeClr val="lt2"/>
                </a:solidFill>
                <a:latin typeface="Arial"/>
                <a:ea typeface="Arial"/>
                <a:cs typeface="Arial"/>
                <a:sym typeface="Arial"/>
              </a:rPr>
              <a:t>”</a:t>
            </a:r>
            <a:endParaRPr sz="1100"/>
          </a:p>
        </p:txBody>
      </p:sp>
      <p:sp>
        <p:nvSpPr>
          <p:cNvPr id="129" name="Google Shape;129;p16"/>
          <p:cNvSpPr txBox="1"/>
          <p:nvPr>
            <p:ph idx="1" type="body"/>
          </p:nvPr>
        </p:nvSpPr>
        <p:spPr>
          <a:xfrm>
            <a:off x="5345395" y="1587549"/>
            <a:ext cx="1585200" cy="322500"/>
          </a:xfrm>
          <a:prstGeom prst="rect">
            <a:avLst/>
          </a:prstGeom>
          <a:noFill/>
          <a:ln>
            <a:noFill/>
          </a:ln>
        </p:spPr>
        <p:txBody>
          <a:bodyPr anchorCtr="0" anchor="ctr" bIns="34275" lIns="68575" spcFirstLastPara="1" rIns="68575" wrap="square" tIns="34275">
            <a:normAutofit/>
          </a:bodyPr>
          <a:lstStyle>
            <a:lvl1pPr indent="-228600" lvl="0" marL="457200" algn="r">
              <a:lnSpc>
                <a:spcPct val="70000"/>
              </a:lnSpc>
              <a:spcBef>
                <a:spcPts val="800"/>
              </a:spcBef>
              <a:spcAft>
                <a:spcPts val="0"/>
              </a:spcAft>
              <a:buClr>
                <a:schemeClr val="dk2"/>
              </a:buClr>
              <a:buSzPts val="1500"/>
              <a:buNone/>
              <a:defRPr sz="15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0" name="Google Shape;130;p16"/>
          <p:cNvSpPr txBox="1"/>
          <p:nvPr/>
        </p:nvSpPr>
        <p:spPr>
          <a:xfrm>
            <a:off x="1705358" y="2607768"/>
            <a:ext cx="888600" cy="10302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rgbClr val="FF5F05"/>
              </a:buClr>
              <a:buSzPts val="7200"/>
              <a:buFont typeface="Arial"/>
              <a:buNone/>
            </a:pPr>
            <a:r>
              <a:rPr b="0" i="0" lang="en" sz="7200" u="none" cap="none" strike="noStrike">
                <a:solidFill>
                  <a:srgbClr val="FF5F05"/>
                </a:solidFill>
                <a:latin typeface="Arial"/>
                <a:ea typeface="Arial"/>
                <a:cs typeface="Arial"/>
                <a:sym typeface="Arial"/>
              </a:rPr>
              <a:t>“</a:t>
            </a:r>
            <a:endParaRPr sz="1100"/>
          </a:p>
        </p:txBody>
      </p:sp>
      <p:sp>
        <p:nvSpPr>
          <p:cNvPr id="131" name="Google Shape;131;p16"/>
          <p:cNvSpPr txBox="1"/>
          <p:nvPr/>
        </p:nvSpPr>
        <p:spPr>
          <a:xfrm>
            <a:off x="6816200" y="2620734"/>
            <a:ext cx="888600" cy="1030200"/>
          </a:xfrm>
          <a:prstGeom prst="rect">
            <a:avLst/>
          </a:prstGeom>
          <a:noFill/>
          <a:ln>
            <a:noFill/>
          </a:ln>
        </p:spPr>
        <p:txBody>
          <a:bodyPr anchorCtr="0" anchor="t" bIns="34275" lIns="68575" spcFirstLastPara="1" rIns="68575" wrap="square" tIns="34275">
            <a:noAutofit/>
          </a:bodyPr>
          <a:lstStyle/>
          <a:p>
            <a:pPr indent="0" lvl="0" marL="0" marR="0" rtl="0" algn="l">
              <a:lnSpc>
                <a:spcPct val="90000"/>
              </a:lnSpc>
              <a:spcBef>
                <a:spcPts val="0"/>
              </a:spcBef>
              <a:spcAft>
                <a:spcPts val="0"/>
              </a:spcAft>
              <a:buClr>
                <a:schemeClr val="lt2"/>
              </a:buClr>
              <a:buSzPts val="7200"/>
              <a:buFont typeface="Arial"/>
              <a:buNone/>
            </a:pPr>
            <a:r>
              <a:rPr b="0" i="0" lang="en" sz="7200" u="none" cap="none" strike="noStrike">
                <a:solidFill>
                  <a:schemeClr val="lt2"/>
                </a:solidFill>
                <a:latin typeface="Arial"/>
                <a:ea typeface="Arial"/>
                <a:cs typeface="Arial"/>
                <a:sym typeface="Arial"/>
              </a:rPr>
              <a:t>”</a:t>
            </a:r>
            <a:endParaRPr sz="1100"/>
          </a:p>
        </p:txBody>
      </p:sp>
      <p:sp>
        <p:nvSpPr>
          <p:cNvPr id="132" name="Google Shape;132;p16"/>
          <p:cNvSpPr txBox="1"/>
          <p:nvPr>
            <p:ph idx="2" type="body"/>
          </p:nvPr>
        </p:nvSpPr>
        <p:spPr>
          <a:xfrm>
            <a:off x="2295556" y="2626298"/>
            <a:ext cx="4635000" cy="1130400"/>
          </a:xfrm>
          <a:prstGeom prst="rect">
            <a:avLst/>
          </a:prstGeom>
          <a:noFill/>
          <a:ln>
            <a:noFill/>
          </a:ln>
        </p:spPr>
        <p:txBody>
          <a:bodyPr anchorCtr="0" anchor="ctr" bIns="34275" lIns="68575" spcFirstLastPara="1" rIns="68575" wrap="square" tIns="34275">
            <a:normAutofit/>
          </a:bodyPr>
          <a:lstStyle>
            <a:lvl1pPr indent="-228600" lvl="0" marL="457200" algn="ctr">
              <a:lnSpc>
                <a:spcPct val="70000"/>
              </a:lnSpc>
              <a:spcBef>
                <a:spcPts val="800"/>
              </a:spcBef>
              <a:spcAft>
                <a:spcPts val="0"/>
              </a:spcAft>
              <a:buClr>
                <a:schemeClr val="dk2"/>
              </a:buClr>
              <a:buSzPts val="1800"/>
              <a:buNone/>
              <a:defRPr sz="18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3" name="Google Shape;133;p16"/>
          <p:cNvSpPr txBox="1"/>
          <p:nvPr>
            <p:ph idx="3" type="body"/>
          </p:nvPr>
        </p:nvSpPr>
        <p:spPr>
          <a:xfrm>
            <a:off x="5345395" y="3798843"/>
            <a:ext cx="1585200" cy="322500"/>
          </a:xfrm>
          <a:prstGeom prst="rect">
            <a:avLst/>
          </a:prstGeom>
          <a:noFill/>
          <a:ln>
            <a:noFill/>
          </a:ln>
        </p:spPr>
        <p:txBody>
          <a:bodyPr anchorCtr="0" anchor="ctr" bIns="34275" lIns="68575" spcFirstLastPara="1" rIns="68575" wrap="square" tIns="34275">
            <a:normAutofit/>
          </a:bodyPr>
          <a:lstStyle>
            <a:lvl1pPr indent="-228600" lvl="0" marL="457200" algn="r">
              <a:lnSpc>
                <a:spcPct val="70000"/>
              </a:lnSpc>
              <a:spcBef>
                <a:spcPts val="800"/>
              </a:spcBef>
              <a:spcAft>
                <a:spcPts val="0"/>
              </a:spcAft>
              <a:buClr>
                <a:schemeClr val="dk2"/>
              </a:buClr>
              <a:buSzPts val="1500"/>
              <a:buNone/>
              <a:defRPr sz="15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4" name="Google Shape;134;p16"/>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35" name="Google Shape;135;p16"/>
          <p:cNvSpPr txBox="1"/>
          <p:nvPr>
            <p:ph idx="4"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6" name="Google Shape;136;p1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1">
  <p:cSld name="Image Slide 1">
    <p:spTree>
      <p:nvGrpSpPr>
        <p:cNvPr id="137" name="Shape 137"/>
        <p:cNvGrpSpPr/>
        <p:nvPr/>
      </p:nvGrpSpPr>
      <p:grpSpPr>
        <a:xfrm>
          <a:off x="0" y="0"/>
          <a:ext cx="0" cy="0"/>
          <a:chOff x="0" y="0"/>
          <a:chExt cx="0" cy="0"/>
        </a:xfrm>
      </p:grpSpPr>
      <p:sp>
        <p:nvSpPr>
          <p:cNvPr id="138" name="Google Shape;138;p17"/>
          <p:cNvSpPr/>
          <p:nvPr/>
        </p:nvSpPr>
        <p:spPr>
          <a:xfrm rot="5400000">
            <a:off x="6197" y="617706"/>
            <a:ext cx="892500" cy="73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39" name="Google Shape;139;p17"/>
          <p:cNvPicPr preferRelativeResize="0"/>
          <p:nvPr/>
        </p:nvPicPr>
        <p:blipFill rotWithShape="1">
          <a:blip r:embed="rId2">
            <a:alphaModFix/>
          </a:blip>
          <a:srcRect b="0" l="0" r="0" t="0"/>
          <a:stretch/>
        </p:blipFill>
        <p:spPr>
          <a:xfrm>
            <a:off x="8336018" y="208353"/>
            <a:ext cx="387175" cy="559250"/>
          </a:xfrm>
          <a:prstGeom prst="rect">
            <a:avLst/>
          </a:prstGeom>
          <a:noFill/>
          <a:ln>
            <a:noFill/>
          </a:ln>
        </p:spPr>
      </p:pic>
      <p:sp>
        <p:nvSpPr>
          <p:cNvPr id="140" name="Google Shape;140;p17"/>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1" name="Google Shape;141;p17"/>
          <p:cNvSpPr/>
          <p:nvPr>
            <p:ph idx="2" type="pic"/>
          </p:nvPr>
        </p:nvSpPr>
        <p:spPr>
          <a:xfrm>
            <a:off x="415529" y="1340015"/>
            <a:ext cx="3554100" cy="1532100"/>
          </a:xfrm>
          <a:prstGeom prst="rect">
            <a:avLst/>
          </a:prstGeom>
          <a:solidFill>
            <a:srgbClr val="BFBFBF"/>
          </a:solidFill>
          <a:ln>
            <a:noFill/>
          </a:ln>
        </p:spPr>
      </p:sp>
      <p:sp>
        <p:nvSpPr>
          <p:cNvPr id="142" name="Google Shape;142;p17"/>
          <p:cNvSpPr txBox="1"/>
          <p:nvPr>
            <p:ph idx="1" type="body"/>
          </p:nvPr>
        </p:nvSpPr>
        <p:spPr>
          <a:xfrm>
            <a:off x="4108011" y="1340015"/>
            <a:ext cx="41604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3" name="Google Shape;143;p17"/>
          <p:cNvSpPr txBox="1"/>
          <p:nvPr>
            <p:ph idx="3" type="body"/>
          </p:nvPr>
        </p:nvSpPr>
        <p:spPr>
          <a:xfrm>
            <a:off x="4106687" y="1921468"/>
            <a:ext cx="4160400" cy="950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4" name="Google Shape;144;p17"/>
          <p:cNvSpPr/>
          <p:nvPr>
            <p:ph idx="4" type="pic"/>
          </p:nvPr>
        </p:nvSpPr>
        <p:spPr>
          <a:xfrm>
            <a:off x="414205" y="2943086"/>
            <a:ext cx="3554100" cy="1532100"/>
          </a:xfrm>
          <a:prstGeom prst="rect">
            <a:avLst/>
          </a:prstGeom>
          <a:solidFill>
            <a:srgbClr val="BFBFBF"/>
          </a:solidFill>
          <a:ln>
            <a:noFill/>
          </a:ln>
        </p:spPr>
      </p:sp>
      <p:sp>
        <p:nvSpPr>
          <p:cNvPr id="145" name="Google Shape;145;p17"/>
          <p:cNvSpPr txBox="1"/>
          <p:nvPr>
            <p:ph idx="5" type="body"/>
          </p:nvPr>
        </p:nvSpPr>
        <p:spPr>
          <a:xfrm>
            <a:off x="4106687" y="2943086"/>
            <a:ext cx="41604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6" name="Google Shape;146;p17"/>
          <p:cNvSpPr txBox="1"/>
          <p:nvPr>
            <p:ph idx="6" type="body"/>
          </p:nvPr>
        </p:nvSpPr>
        <p:spPr>
          <a:xfrm>
            <a:off x="4105363" y="3524539"/>
            <a:ext cx="4160400" cy="950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7" name="Google Shape;147;p17"/>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8" name="Google Shape;148;p17"/>
          <p:cNvSpPr txBox="1"/>
          <p:nvPr>
            <p:ph idx="7"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9" name="Google Shape;149;p1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2">
  <p:cSld name="Image Slide 2">
    <p:spTree>
      <p:nvGrpSpPr>
        <p:cNvPr id="150" name="Shape 150"/>
        <p:cNvGrpSpPr/>
        <p:nvPr/>
      </p:nvGrpSpPr>
      <p:grpSpPr>
        <a:xfrm>
          <a:off x="0" y="0"/>
          <a:ext cx="0" cy="0"/>
          <a:chOff x="0" y="0"/>
          <a:chExt cx="0" cy="0"/>
        </a:xfrm>
      </p:grpSpPr>
      <p:sp>
        <p:nvSpPr>
          <p:cNvPr id="151" name="Google Shape;151;p18"/>
          <p:cNvSpPr/>
          <p:nvPr/>
        </p:nvSpPr>
        <p:spPr>
          <a:xfrm rot="5400000">
            <a:off x="6197" y="617706"/>
            <a:ext cx="892500" cy="73800"/>
          </a:xfrm>
          <a:prstGeom prst="rect">
            <a:avLst/>
          </a:prstGeom>
          <a:solidFill>
            <a:srgbClr val="FF5F0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52" name="Google Shape;152;p18"/>
          <p:cNvPicPr preferRelativeResize="0"/>
          <p:nvPr/>
        </p:nvPicPr>
        <p:blipFill rotWithShape="1">
          <a:blip r:embed="rId2">
            <a:alphaModFix/>
          </a:blip>
          <a:srcRect b="0" l="0" r="0" t="0"/>
          <a:stretch/>
        </p:blipFill>
        <p:spPr>
          <a:xfrm>
            <a:off x="8336018" y="208353"/>
            <a:ext cx="387175" cy="559250"/>
          </a:xfrm>
          <a:prstGeom prst="rect">
            <a:avLst/>
          </a:prstGeom>
          <a:noFill/>
          <a:ln>
            <a:noFill/>
          </a:ln>
        </p:spPr>
      </p:pic>
      <p:sp>
        <p:nvSpPr>
          <p:cNvPr id="153" name="Google Shape;153;p18"/>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54" name="Google Shape;154;p18"/>
          <p:cNvSpPr txBox="1"/>
          <p:nvPr>
            <p:ph idx="1" type="body"/>
          </p:nvPr>
        </p:nvSpPr>
        <p:spPr>
          <a:xfrm>
            <a:off x="490671" y="1340015"/>
            <a:ext cx="41604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5" name="Google Shape;155;p18"/>
          <p:cNvSpPr txBox="1"/>
          <p:nvPr>
            <p:ph idx="2" type="body"/>
          </p:nvPr>
        </p:nvSpPr>
        <p:spPr>
          <a:xfrm>
            <a:off x="489347" y="1921468"/>
            <a:ext cx="4160400" cy="950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6" name="Google Shape;156;p18"/>
          <p:cNvSpPr/>
          <p:nvPr>
            <p:ph idx="3" type="pic"/>
          </p:nvPr>
        </p:nvSpPr>
        <p:spPr>
          <a:xfrm>
            <a:off x="4711652" y="1340015"/>
            <a:ext cx="3554100" cy="1532100"/>
          </a:xfrm>
          <a:prstGeom prst="rect">
            <a:avLst/>
          </a:prstGeom>
          <a:solidFill>
            <a:srgbClr val="BFBFBF"/>
          </a:solidFill>
          <a:ln>
            <a:noFill/>
          </a:ln>
        </p:spPr>
      </p:sp>
      <p:sp>
        <p:nvSpPr>
          <p:cNvPr id="157" name="Google Shape;157;p18"/>
          <p:cNvSpPr txBox="1"/>
          <p:nvPr>
            <p:ph idx="4" type="body"/>
          </p:nvPr>
        </p:nvSpPr>
        <p:spPr>
          <a:xfrm>
            <a:off x="489347" y="2943086"/>
            <a:ext cx="41604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8" name="Google Shape;158;p18"/>
          <p:cNvSpPr txBox="1"/>
          <p:nvPr>
            <p:ph idx="5" type="body"/>
          </p:nvPr>
        </p:nvSpPr>
        <p:spPr>
          <a:xfrm>
            <a:off x="488024" y="3524539"/>
            <a:ext cx="4160400" cy="950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9" name="Google Shape;159;p18"/>
          <p:cNvSpPr/>
          <p:nvPr>
            <p:ph idx="6" type="pic"/>
          </p:nvPr>
        </p:nvSpPr>
        <p:spPr>
          <a:xfrm>
            <a:off x="4710329" y="2943086"/>
            <a:ext cx="3554100" cy="1532100"/>
          </a:xfrm>
          <a:prstGeom prst="rect">
            <a:avLst/>
          </a:prstGeom>
          <a:solidFill>
            <a:srgbClr val="BFBFBF"/>
          </a:solidFill>
          <a:ln>
            <a:noFill/>
          </a:ln>
        </p:spPr>
      </p:sp>
      <p:sp>
        <p:nvSpPr>
          <p:cNvPr id="160" name="Google Shape;160;p18"/>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61" name="Google Shape;161;p18"/>
          <p:cNvSpPr txBox="1"/>
          <p:nvPr>
            <p:ph idx="7"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2" name="Google Shape;162;p1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3">
  <p:cSld name="Image Slide 3">
    <p:spTree>
      <p:nvGrpSpPr>
        <p:cNvPr id="163" name="Shape 163"/>
        <p:cNvGrpSpPr/>
        <p:nvPr/>
      </p:nvGrpSpPr>
      <p:grpSpPr>
        <a:xfrm>
          <a:off x="0" y="0"/>
          <a:ext cx="0" cy="0"/>
          <a:chOff x="0" y="0"/>
          <a:chExt cx="0" cy="0"/>
        </a:xfrm>
      </p:grpSpPr>
      <p:pic>
        <p:nvPicPr>
          <p:cNvPr id="164" name="Google Shape;164;p19"/>
          <p:cNvPicPr preferRelativeResize="0"/>
          <p:nvPr/>
        </p:nvPicPr>
        <p:blipFill rotWithShape="1">
          <a:blip r:embed="rId2">
            <a:alphaModFix/>
          </a:blip>
          <a:srcRect b="0" l="0" r="0" t="0"/>
          <a:stretch/>
        </p:blipFill>
        <p:spPr>
          <a:xfrm>
            <a:off x="8336018" y="208353"/>
            <a:ext cx="387175" cy="559250"/>
          </a:xfrm>
          <a:prstGeom prst="rect">
            <a:avLst/>
          </a:prstGeom>
          <a:noFill/>
          <a:ln>
            <a:noFill/>
          </a:ln>
        </p:spPr>
      </p:pic>
      <p:sp>
        <p:nvSpPr>
          <p:cNvPr id="165" name="Google Shape;165;p19"/>
          <p:cNvSpPr/>
          <p:nvPr/>
        </p:nvSpPr>
        <p:spPr>
          <a:xfrm rot="5400000">
            <a:off x="6197" y="617706"/>
            <a:ext cx="892500" cy="73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66" name="Google Shape;166;p19"/>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67" name="Google Shape;167;p19"/>
          <p:cNvSpPr/>
          <p:nvPr>
            <p:ph idx="2" type="pic"/>
          </p:nvPr>
        </p:nvSpPr>
        <p:spPr>
          <a:xfrm>
            <a:off x="415529" y="1340015"/>
            <a:ext cx="3554100" cy="3241800"/>
          </a:xfrm>
          <a:prstGeom prst="rect">
            <a:avLst/>
          </a:prstGeom>
          <a:solidFill>
            <a:srgbClr val="BFBFBF"/>
          </a:solidFill>
          <a:ln>
            <a:noFill/>
          </a:ln>
        </p:spPr>
      </p:sp>
      <p:sp>
        <p:nvSpPr>
          <p:cNvPr id="168" name="Google Shape;168;p19"/>
          <p:cNvSpPr txBox="1"/>
          <p:nvPr>
            <p:ph idx="1" type="body"/>
          </p:nvPr>
        </p:nvSpPr>
        <p:spPr>
          <a:xfrm>
            <a:off x="4108011" y="2037828"/>
            <a:ext cx="41604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2"/>
              </a:buClr>
              <a:buSzPts val="2300"/>
              <a:buNone/>
              <a:defRPr sz="2300">
                <a:solidFill>
                  <a:schemeClr val="lt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9" name="Google Shape;169;p19"/>
          <p:cNvSpPr txBox="1"/>
          <p:nvPr>
            <p:ph idx="3" type="body"/>
          </p:nvPr>
        </p:nvSpPr>
        <p:spPr>
          <a:xfrm>
            <a:off x="4106687" y="2619281"/>
            <a:ext cx="4160400" cy="950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0" name="Google Shape;170;p19"/>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71" name="Google Shape;171;p19"/>
          <p:cNvSpPr txBox="1"/>
          <p:nvPr>
            <p:ph idx="4"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2" name="Google Shape;172;p1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4">
  <p:cSld name="Image Slide 4">
    <p:spTree>
      <p:nvGrpSpPr>
        <p:cNvPr id="173" name="Shape 173"/>
        <p:cNvGrpSpPr/>
        <p:nvPr/>
      </p:nvGrpSpPr>
      <p:grpSpPr>
        <a:xfrm>
          <a:off x="0" y="0"/>
          <a:ext cx="0" cy="0"/>
          <a:chOff x="0" y="0"/>
          <a:chExt cx="0" cy="0"/>
        </a:xfrm>
      </p:grpSpPr>
      <p:sp>
        <p:nvSpPr>
          <p:cNvPr id="174" name="Google Shape;174;p20"/>
          <p:cNvSpPr/>
          <p:nvPr/>
        </p:nvSpPr>
        <p:spPr>
          <a:xfrm rot="5400000">
            <a:off x="6197" y="617706"/>
            <a:ext cx="892500" cy="73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75" name="Google Shape;175;p20"/>
          <p:cNvPicPr preferRelativeResize="0"/>
          <p:nvPr/>
        </p:nvPicPr>
        <p:blipFill rotWithShape="1">
          <a:blip r:embed="rId2">
            <a:alphaModFix/>
          </a:blip>
          <a:srcRect b="0" l="0" r="0" t="0"/>
          <a:stretch/>
        </p:blipFill>
        <p:spPr>
          <a:xfrm>
            <a:off x="8336529" y="208352"/>
            <a:ext cx="387175" cy="559250"/>
          </a:xfrm>
          <a:prstGeom prst="rect">
            <a:avLst/>
          </a:prstGeom>
          <a:noFill/>
          <a:ln>
            <a:noFill/>
          </a:ln>
        </p:spPr>
      </p:pic>
      <p:sp>
        <p:nvSpPr>
          <p:cNvPr id="176" name="Google Shape;176;p20"/>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77" name="Google Shape;177;p20"/>
          <p:cNvSpPr txBox="1"/>
          <p:nvPr>
            <p:ph idx="1" type="body"/>
          </p:nvPr>
        </p:nvSpPr>
        <p:spPr>
          <a:xfrm>
            <a:off x="489347" y="2037828"/>
            <a:ext cx="41604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dk2"/>
              </a:buClr>
              <a:buSzPts val="2300"/>
              <a:buNone/>
              <a:defRPr sz="23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8" name="Google Shape;178;p20"/>
          <p:cNvSpPr txBox="1"/>
          <p:nvPr>
            <p:ph idx="2" type="body"/>
          </p:nvPr>
        </p:nvSpPr>
        <p:spPr>
          <a:xfrm>
            <a:off x="488024" y="2619281"/>
            <a:ext cx="4160400" cy="950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9" name="Google Shape;179;p20"/>
          <p:cNvSpPr/>
          <p:nvPr>
            <p:ph idx="3" type="pic"/>
          </p:nvPr>
        </p:nvSpPr>
        <p:spPr>
          <a:xfrm>
            <a:off x="4712976" y="1340015"/>
            <a:ext cx="3554100" cy="3241800"/>
          </a:xfrm>
          <a:prstGeom prst="rect">
            <a:avLst/>
          </a:prstGeom>
          <a:solidFill>
            <a:srgbClr val="BFBFBF"/>
          </a:solidFill>
          <a:ln>
            <a:noFill/>
          </a:ln>
        </p:spPr>
      </p:sp>
      <p:sp>
        <p:nvSpPr>
          <p:cNvPr id="180" name="Google Shape;180;p20"/>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81" name="Google Shape;181;p20"/>
          <p:cNvSpPr txBox="1"/>
          <p:nvPr>
            <p:ph idx="4"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2" name="Google Shape;182;p2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 Slide 2">
    <p:spTree>
      <p:nvGrpSpPr>
        <p:cNvPr id="16" name="Shape 16"/>
        <p:cNvGrpSpPr/>
        <p:nvPr/>
      </p:nvGrpSpPr>
      <p:grpSpPr>
        <a:xfrm>
          <a:off x="0" y="0"/>
          <a:ext cx="0" cy="0"/>
          <a:chOff x="0" y="0"/>
          <a:chExt cx="0" cy="0"/>
        </a:xfrm>
      </p:grpSpPr>
      <p:pic>
        <p:nvPicPr>
          <p:cNvPr id="17" name="Google Shape;17;p3"/>
          <p:cNvPicPr preferRelativeResize="0"/>
          <p:nvPr/>
        </p:nvPicPr>
        <p:blipFill rotWithShape="1">
          <a:blip r:embed="rId2">
            <a:alphaModFix/>
          </a:blip>
          <a:srcRect b="0" l="0" r="0" t="0"/>
          <a:stretch/>
        </p:blipFill>
        <p:spPr>
          <a:xfrm>
            <a:off x="4229" y="0"/>
            <a:ext cx="9135542" cy="5143501"/>
          </a:xfrm>
          <a:prstGeom prst="rect">
            <a:avLst/>
          </a:prstGeom>
          <a:noFill/>
          <a:ln>
            <a:noFill/>
          </a:ln>
        </p:spPr>
      </p:pic>
      <p:sp>
        <p:nvSpPr>
          <p:cNvPr id="18" name="Google Shape;18;p3"/>
          <p:cNvSpPr/>
          <p:nvPr/>
        </p:nvSpPr>
        <p:spPr>
          <a:xfrm>
            <a:off x="2171904" y="1374458"/>
            <a:ext cx="71400" cy="23946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 name="Google Shape;19;p3"/>
          <p:cNvSpPr txBox="1"/>
          <p:nvPr>
            <p:ph type="title"/>
          </p:nvPr>
        </p:nvSpPr>
        <p:spPr>
          <a:xfrm>
            <a:off x="2462348" y="1468723"/>
            <a:ext cx="6426900" cy="1210800"/>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0" name="Google Shape;20;p3"/>
          <p:cNvSpPr txBox="1"/>
          <p:nvPr>
            <p:ph idx="1" type="body"/>
          </p:nvPr>
        </p:nvSpPr>
        <p:spPr>
          <a:xfrm>
            <a:off x="2464201" y="2617089"/>
            <a:ext cx="6426900" cy="57600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 name="Google Shape;21;p3"/>
          <p:cNvSpPr txBox="1"/>
          <p:nvPr>
            <p:ph idx="2" type="body"/>
          </p:nvPr>
        </p:nvSpPr>
        <p:spPr>
          <a:xfrm>
            <a:off x="2464201" y="3193066"/>
            <a:ext cx="6426900" cy="57600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2" name="Google Shape;22;p3"/>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5">
  <p:cSld name="Image Slide 5">
    <p:spTree>
      <p:nvGrpSpPr>
        <p:cNvPr id="183" name="Shape 183"/>
        <p:cNvGrpSpPr/>
        <p:nvPr/>
      </p:nvGrpSpPr>
      <p:grpSpPr>
        <a:xfrm>
          <a:off x="0" y="0"/>
          <a:ext cx="0" cy="0"/>
          <a:chOff x="0" y="0"/>
          <a:chExt cx="0" cy="0"/>
        </a:xfrm>
      </p:grpSpPr>
      <p:sp>
        <p:nvSpPr>
          <p:cNvPr id="184" name="Google Shape;184;p21"/>
          <p:cNvSpPr/>
          <p:nvPr/>
        </p:nvSpPr>
        <p:spPr>
          <a:xfrm rot="5400000">
            <a:off x="6197" y="617706"/>
            <a:ext cx="892500" cy="73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85" name="Google Shape;185;p21"/>
          <p:cNvSpPr txBox="1"/>
          <p:nvPr>
            <p:ph idx="1" type="body"/>
          </p:nvPr>
        </p:nvSpPr>
        <p:spPr>
          <a:xfrm>
            <a:off x="490671" y="208352"/>
            <a:ext cx="7777500" cy="892500"/>
          </a:xfrm>
          <a:prstGeom prst="rect">
            <a:avLst/>
          </a:prstGeom>
          <a:noFill/>
          <a:ln>
            <a:noFill/>
          </a:ln>
        </p:spPr>
        <p:txBody>
          <a:bodyPr anchorCtr="0" anchor="ctr" bIns="34275" lIns="68575" spcFirstLastPara="1" rIns="68575" wrap="square" tIns="34275">
            <a:normAutofit/>
          </a:bodyPr>
          <a:lstStyle>
            <a:lvl1pPr indent="-228600" lvl="0" marL="457200" marR="0" algn="l">
              <a:lnSpc>
                <a:spcPct val="70000"/>
              </a:lnSpc>
              <a:spcBef>
                <a:spcPts val="800"/>
              </a:spcBef>
              <a:spcAft>
                <a:spcPts val="0"/>
              </a:spcAft>
              <a:buClr>
                <a:schemeClr val="dk2"/>
              </a:buClr>
              <a:buSzPts val="2400"/>
              <a:buFont typeface="Arial"/>
              <a:buNone/>
              <a:defRPr sz="2400">
                <a:solidFill>
                  <a:schemeClr val="dk2"/>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pic>
        <p:nvPicPr>
          <p:cNvPr id="186" name="Google Shape;186;p21"/>
          <p:cNvPicPr preferRelativeResize="0"/>
          <p:nvPr/>
        </p:nvPicPr>
        <p:blipFill rotWithShape="1">
          <a:blip r:embed="rId2">
            <a:alphaModFix/>
          </a:blip>
          <a:srcRect b="0" l="0" r="0" t="0"/>
          <a:stretch/>
        </p:blipFill>
        <p:spPr>
          <a:xfrm>
            <a:off x="8336018" y="208353"/>
            <a:ext cx="387175" cy="559250"/>
          </a:xfrm>
          <a:prstGeom prst="rect">
            <a:avLst/>
          </a:prstGeom>
          <a:noFill/>
          <a:ln>
            <a:noFill/>
          </a:ln>
        </p:spPr>
      </p:pic>
      <p:sp>
        <p:nvSpPr>
          <p:cNvPr id="187" name="Google Shape;187;p21"/>
          <p:cNvSpPr/>
          <p:nvPr>
            <p:ph idx="2" type="pic"/>
          </p:nvPr>
        </p:nvSpPr>
        <p:spPr>
          <a:xfrm>
            <a:off x="488024" y="1183920"/>
            <a:ext cx="7779000" cy="2906400"/>
          </a:xfrm>
          <a:prstGeom prst="rect">
            <a:avLst/>
          </a:prstGeom>
          <a:solidFill>
            <a:srgbClr val="BFBFBF"/>
          </a:solidFill>
          <a:ln>
            <a:noFill/>
          </a:ln>
        </p:spPr>
      </p:sp>
      <p:sp>
        <p:nvSpPr>
          <p:cNvPr id="188" name="Google Shape;188;p21"/>
          <p:cNvSpPr txBox="1"/>
          <p:nvPr>
            <p:ph idx="3" type="body"/>
          </p:nvPr>
        </p:nvSpPr>
        <p:spPr>
          <a:xfrm>
            <a:off x="491017" y="4192755"/>
            <a:ext cx="7776000" cy="4593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2"/>
              </a:buClr>
              <a:buSzPts val="1500"/>
              <a:buNone/>
              <a:defRPr sz="1500">
                <a:solidFill>
                  <a:schemeClr val="dk2"/>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9" name="Google Shape;189;p21"/>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0" name="Google Shape;190;p21"/>
          <p:cNvSpPr txBox="1"/>
          <p:nvPr>
            <p:ph idx="4"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1" name="Google Shape;191;p2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6">
  <p:cSld name="Image Slide 6">
    <p:spTree>
      <p:nvGrpSpPr>
        <p:cNvPr id="192" name="Shape 192"/>
        <p:cNvGrpSpPr/>
        <p:nvPr/>
      </p:nvGrpSpPr>
      <p:grpSpPr>
        <a:xfrm>
          <a:off x="0" y="0"/>
          <a:ext cx="0" cy="0"/>
          <a:chOff x="0" y="0"/>
          <a:chExt cx="0" cy="0"/>
        </a:xfrm>
      </p:grpSpPr>
      <p:sp>
        <p:nvSpPr>
          <p:cNvPr id="193" name="Google Shape;193;p22"/>
          <p:cNvSpPr txBox="1"/>
          <p:nvPr>
            <p:ph idx="1" type="body"/>
          </p:nvPr>
        </p:nvSpPr>
        <p:spPr>
          <a:xfrm>
            <a:off x="5759328" y="1793384"/>
            <a:ext cx="3141000" cy="573600"/>
          </a:xfrm>
          <a:prstGeom prst="rect">
            <a:avLst/>
          </a:prstGeom>
          <a:noFill/>
          <a:ln>
            <a:noFill/>
          </a:ln>
        </p:spPr>
        <p:txBody>
          <a:bodyPr anchorCtr="0" anchor="ctr" bIns="34275" lIns="68575" spcFirstLastPara="1" rIns="68575" wrap="square" tIns="34275">
            <a:normAutofit/>
          </a:bodyPr>
          <a:lstStyle>
            <a:lvl1pPr indent="-228600" lvl="0" marL="457200" algn="l">
              <a:lnSpc>
                <a:spcPct val="70000"/>
              </a:lnSpc>
              <a:spcBef>
                <a:spcPts val="800"/>
              </a:spcBef>
              <a:spcAft>
                <a:spcPts val="0"/>
              </a:spcAft>
              <a:buClr>
                <a:schemeClr val="lt1"/>
              </a:buClr>
              <a:buSzPts val="2300"/>
              <a:buNone/>
              <a:defRPr sz="23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4" name="Google Shape;194;p22"/>
          <p:cNvSpPr txBox="1"/>
          <p:nvPr>
            <p:ph idx="2" type="body"/>
          </p:nvPr>
        </p:nvSpPr>
        <p:spPr>
          <a:xfrm>
            <a:off x="5758004" y="2374837"/>
            <a:ext cx="3141000" cy="950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500"/>
              <a:buNone/>
              <a:defRPr sz="15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5" name="Google Shape;195;p22"/>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6" name="Google Shape;196;p22"/>
          <p:cNvSpPr txBox="1"/>
          <p:nvPr>
            <p:ph idx="3"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7" name="Google Shape;197;p2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7">
  <p:cSld name="Image Slide 7">
    <p:spTree>
      <p:nvGrpSpPr>
        <p:cNvPr id="198" name="Shape 198"/>
        <p:cNvGrpSpPr/>
        <p:nvPr/>
      </p:nvGrpSpPr>
      <p:grpSpPr>
        <a:xfrm>
          <a:off x="0" y="0"/>
          <a:ext cx="0" cy="0"/>
          <a:chOff x="0" y="0"/>
          <a:chExt cx="0" cy="0"/>
        </a:xfrm>
      </p:grpSpPr>
      <p:pic>
        <p:nvPicPr>
          <p:cNvPr id="199" name="Google Shape;199;p23"/>
          <p:cNvPicPr preferRelativeResize="0"/>
          <p:nvPr/>
        </p:nvPicPr>
        <p:blipFill rotWithShape="1">
          <a:blip r:embed="rId2">
            <a:alphaModFix/>
          </a:blip>
          <a:srcRect b="0" l="0" r="0" t="0"/>
          <a:stretch/>
        </p:blipFill>
        <p:spPr>
          <a:xfrm>
            <a:off x="8336018" y="208353"/>
            <a:ext cx="387175" cy="559250"/>
          </a:xfrm>
          <a:prstGeom prst="rect">
            <a:avLst/>
          </a:prstGeom>
          <a:noFill/>
          <a:ln>
            <a:noFill/>
          </a:ln>
        </p:spPr>
      </p:pic>
      <p:sp>
        <p:nvSpPr>
          <p:cNvPr id="200" name="Google Shape;200;p23"/>
          <p:cNvSpPr txBox="1"/>
          <p:nvPr>
            <p:ph idx="1" type="body"/>
          </p:nvPr>
        </p:nvSpPr>
        <p:spPr>
          <a:xfrm>
            <a:off x="1686185" y="3052868"/>
            <a:ext cx="5771700" cy="573600"/>
          </a:xfrm>
          <a:prstGeom prst="rect">
            <a:avLst/>
          </a:prstGeom>
          <a:noFill/>
          <a:ln>
            <a:noFill/>
          </a:ln>
        </p:spPr>
        <p:txBody>
          <a:bodyPr anchorCtr="0" anchor="ctr" bIns="34275" lIns="68575" spcFirstLastPara="1" rIns="68575" wrap="square" tIns="34275">
            <a:normAutofit/>
          </a:bodyPr>
          <a:lstStyle>
            <a:lvl1pPr indent="-228600" lvl="0" marL="457200" algn="ctr">
              <a:lnSpc>
                <a:spcPct val="70000"/>
              </a:lnSpc>
              <a:spcBef>
                <a:spcPts val="800"/>
              </a:spcBef>
              <a:spcAft>
                <a:spcPts val="0"/>
              </a:spcAft>
              <a:buClr>
                <a:schemeClr val="lt1"/>
              </a:buClr>
              <a:buSzPts val="2300"/>
              <a:buNone/>
              <a:defRPr sz="23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01" name="Google Shape;201;p23"/>
          <p:cNvSpPr txBox="1"/>
          <p:nvPr>
            <p:ph idx="2" type="body"/>
          </p:nvPr>
        </p:nvSpPr>
        <p:spPr>
          <a:xfrm>
            <a:off x="1686185" y="3735050"/>
            <a:ext cx="5771700" cy="45930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1500"/>
              <a:buNone/>
              <a:defRPr sz="15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02" name="Google Shape;202;p23"/>
          <p:cNvSpPr txBox="1"/>
          <p:nvPr>
            <p:ph idx="3"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03" name="Google Shape;203;p2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 Slide 1">
  <p:cSld name="Graph Slide 1">
    <p:spTree>
      <p:nvGrpSpPr>
        <p:cNvPr id="204" name="Shape 204"/>
        <p:cNvGrpSpPr/>
        <p:nvPr/>
      </p:nvGrpSpPr>
      <p:grpSpPr>
        <a:xfrm>
          <a:off x="0" y="0"/>
          <a:ext cx="0" cy="0"/>
          <a:chOff x="0" y="0"/>
          <a:chExt cx="0" cy="0"/>
        </a:xfrm>
      </p:grpSpPr>
      <p:sp>
        <p:nvSpPr>
          <p:cNvPr id="205" name="Google Shape;205;p24"/>
          <p:cNvSpPr/>
          <p:nvPr/>
        </p:nvSpPr>
        <p:spPr>
          <a:xfrm rot="5400000">
            <a:off x="6197" y="617706"/>
            <a:ext cx="892500" cy="73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06" name="Google Shape;206;p24"/>
          <p:cNvPicPr preferRelativeResize="0"/>
          <p:nvPr/>
        </p:nvPicPr>
        <p:blipFill rotWithShape="1">
          <a:blip r:embed="rId2">
            <a:alphaModFix/>
          </a:blip>
          <a:srcRect b="0" l="0" r="0" t="0"/>
          <a:stretch/>
        </p:blipFill>
        <p:spPr>
          <a:xfrm>
            <a:off x="8336018" y="208353"/>
            <a:ext cx="387175" cy="559252"/>
          </a:xfrm>
          <a:prstGeom prst="rect">
            <a:avLst/>
          </a:prstGeom>
          <a:noFill/>
          <a:ln>
            <a:noFill/>
          </a:ln>
        </p:spPr>
      </p:pic>
      <p:sp>
        <p:nvSpPr>
          <p:cNvPr id="207" name="Google Shape;207;p24"/>
          <p:cNvSpPr txBox="1"/>
          <p:nvPr>
            <p:ph type="title"/>
          </p:nvPr>
        </p:nvSpPr>
        <p:spPr>
          <a:xfrm>
            <a:off x="489347" y="207431"/>
            <a:ext cx="7777500" cy="8925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2"/>
              </a:buClr>
              <a:buSzPts val="2400"/>
              <a:buFont typeface="Arial"/>
              <a:buNone/>
              <a:defRPr sz="24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08" name="Google Shape;208;p24"/>
          <p:cNvSpPr/>
          <p:nvPr>
            <p:ph idx="2" type="chart"/>
          </p:nvPr>
        </p:nvSpPr>
        <p:spPr>
          <a:xfrm>
            <a:off x="1072754" y="1310878"/>
            <a:ext cx="6850800" cy="32706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209" name="Google Shape;209;p24"/>
          <p:cNvSpPr/>
          <p:nvPr/>
        </p:nvSpPr>
        <p:spPr>
          <a:xfrm>
            <a:off x="0" y="4684060"/>
            <a:ext cx="9140400" cy="4593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0" name="Google Shape;210;p24"/>
          <p:cNvSpPr txBox="1"/>
          <p:nvPr>
            <p:ph idx="1"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1" name="Google Shape;211;p2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1">
  <p:cSld name="Thank You Slide 1">
    <p:spTree>
      <p:nvGrpSpPr>
        <p:cNvPr id="212" name="Shape 212"/>
        <p:cNvGrpSpPr/>
        <p:nvPr/>
      </p:nvGrpSpPr>
      <p:grpSpPr>
        <a:xfrm>
          <a:off x="0" y="0"/>
          <a:ext cx="0" cy="0"/>
          <a:chOff x="0" y="0"/>
          <a:chExt cx="0" cy="0"/>
        </a:xfrm>
      </p:grpSpPr>
      <p:pic>
        <p:nvPicPr>
          <p:cNvPr id="213" name="Google Shape;213;p25"/>
          <p:cNvPicPr preferRelativeResize="0"/>
          <p:nvPr/>
        </p:nvPicPr>
        <p:blipFill rotWithShape="1">
          <a:blip r:embed="rId2">
            <a:alphaModFix/>
          </a:blip>
          <a:srcRect b="0" l="0" r="0" t="0"/>
          <a:stretch/>
        </p:blipFill>
        <p:spPr>
          <a:xfrm>
            <a:off x="0" y="1339"/>
            <a:ext cx="9143998" cy="5140822"/>
          </a:xfrm>
          <a:prstGeom prst="rect">
            <a:avLst/>
          </a:prstGeom>
          <a:noFill/>
          <a:ln>
            <a:noFill/>
          </a:ln>
        </p:spPr>
      </p:pic>
      <p:sp>
        <p:nvSpPr>
          <p:cNvPr id="214" name="Google Shape;214;p25"/>
          <p:cNvSpPr txBox="1"/>
          <p:nvPr>
            <p:ph type="title"/>
          </p:nvPr>
        </p:nvSpPr>
        <p:spPr>
          <a:xfrm>
            <a:off x="1208024" y="617898"/>
            <a:ext cx="6735900" cy="830400"/>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15" name="Google Shape;215;p25"/>
          <p:cNvSpPr/>
          <p:nvPr/>
        </p:nvSpPr>
        <p:spPr>
          <a:xfrm>
            <a:off x="4091748" y="1448183"/>
            <a:ext cx="956700" cy="1065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16" name="Google Shape;216;p25"/>
          <p:cNvPicPr preferRelativeResize="0"/>
          <p:nvPr/>
        </p:nvPicPr>
        <p:blipFill rotWithShape="1">
          <a:blip r:embed="rId3">
            <a:alphaModFix/>
          </a:blip>
          <a:srcRect b="0" l="0" r="0" t="0"/>
          <a:stretch/>
        </p:blipFill>
        <p:spPr>
          <a:xfrm>
            <a:off x="8328454" y="208354"/>
            <a:ext cx="397105" cy="573596"/>
          </a:xfrm>
          <a:prstGeom prst="rect">
            <a:avLst/>
          </a:prstGeom>
          <a:noFill/>
          <a:ln>
            <a:noFill/>
          </a:ln>
        </p:spPr>
      </p:pic>
      <p:sp>
        <p:nvSpPr>
          <p:cNvPr id="217" name="Google Shape;217;p25"/>
          <p:cNvSpPr txBox="1"/>
          <p:nvPr>
            <p:ph idx="1" type="body"/>
          </p:nvPr>
        </p:nvSpPr>
        <p:spPr>
          <a:xfrm>
            <a:off x="1208023" y="1746196"/>
            <a:ext cx="6735900" cy="1651200"/>
          </a:xfrm>
          <a:prstGeom prst="rect">
            <a:avLst/>
          </a:prstGeom>
          <a:noFill/>
          <a:ln>
            <a:noFill/>
          </a:ln>
        </p:spPr>
        <p:txBody>
          <a:bodyPr anchorCtr="0" anchor="ctr" bIns="34275" lIns="68575" spcFirstLastPara="1" rIns="68575" wrap="square" tIns="34275">
            <a:noAutofit/>
          </a:bodyPr>
          <a:lstStyle>
            <a:lvl1pPr indent="-228600" lvl="0" marL="457200" algn="ctr">
              <a:lnSpc>
                <a:spcPct val="150000"/>
              </a:lnSpc>
              <a:spcBef>
                <a:spcPts val="800"/>
              </a:spcBef>
              <a:spcAft>
                <a:spcPts val="0"/>
              </a:spcAft>
              <a:buClr>
                <a:schemeClr val="lt1"/>
              </a:buClr>
              <a:buSzPts val="2400"/>
              <a:buNone/>
              <a:defRPr sz="24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8" name="Google Shape;218;p25"/>
          <p:cNvSpPr txBox="1"/>
          <p:nvPr>
            <p:ph idx="2" type="body"/>
          </p:nvPr>
        </p:nvSpPr>
        <p:spPr>
          <a:xfrm>
            <a:off x="1208023" y="3714124"/>
            <a:ext cx="6735900" cy="59760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1500"/>
              <a:buNone/>
              <a:defRPr sz="15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9" name="Google Shape;219;p25"/>
          <p:cNvSpPr txBox="1"/>
          <p:nvPr>
            <p:ph idx="3"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20" name="Google Shape;220;p2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2">
  <p:cSld name="Thank You Slide 2">
    <p:spTree>
      <p:nvGrpSpPr>
        <p:cNvPr id="221" name="Shape 221"/>
        <p:cNvGrpSpPr/>
        <p:nvPr/>
      </p:nvGrpSpPr>
      <p:grpSpPr>
        <a:xfrm>
          <a:off x="0" y="0"/>
          <a:ext cx="0" cy="0"/>
          <a:chOff x="0" y="0"/>
          <a:chExt cx="0" cy="0"/>
        </a:xfrm>
      </p:grpSpPr>
      <p:pic>
        <p:nvPicPr>
          <p:cNvPr id="222" name="Google Shape;222;p26"/>
          <p:cNvPicPr preferRelativeResize="0"/>
          <p:nvPr/>
        </p:nvPicPr>
        <p:blipFill rotWithShape="1">
          <a:blip r:embed="rId2">
            <a:alphaModFix/>
          </a:blip>
          <a:srcRect b="0" l="0" r="0" t="0"/>
          <a:stretch/>
        </p:blipFill>
        <p:spPr>
          <a:xfrm>
            <a:off x="1850" y="0"/>
            <a:ext cx="9140300" cy="5143501"/>
          </a:xfrm>
          <a:prstGeom prst="rect">
            <a:avLst/>
          </a:prstGeom>
          <a:noFill/>
          <a:ln>
            <a:noFill/>
          </a:ln>
        </p:spPr>
      </p:pic>
      <p:sp>
        <p:nvSpPr>
          <p:cNvPr id="223" name="Google Shape;223;p26"/>
          <p:cNvSpPr txBox="1"/>
          <p:nvPr>
            <p:ph type="title"/>
          </p:nvPr>
        </p:nvSpPr>
        <p:spPr>
          <a:xfrm>
            <a:off x="1208024" y="617898"/>
            <a:ext cx="6735900" cy="830400"/>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24" name="Google Shape;224;p26"/>
          <p:cNvSpPr/>
          <p:nvPr/>
        </p:nvSpPr>
        <p:spPr>
          <a:xfrm>
            <a:off x="4091748" y="1448183"/>
            <a:ext cx="956700" cy="1065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25" name="Google Shape;225;p26"/>
          <p:cNvPicPr preferRelativeResize="0"/>
          <p:nvPr/>
        </p:nvPicPr>
        <p:blipFill rotWithShape="1">
          <a:blip r:embed="rId3">
            <a:alphaModFix/>
          </a:blip>
          <a:srcRect b="0" l="0" r="0" t="0"/>
          <a:stretch/>
        </p:blipFill>
        <p:spPr>
          <a:xfrm>
            <a:off x="8323706" y="208353"/>
            <a:ext cx="396431" cy="573598"/>
          </a:xfrm>
          <a:prstGeom prst="rect">
            <a:avLst/>
          </a:prstGeom>
          <a:noFill/>
          <a:ln>
            <a:noFill/>
          </a:ln>
        </p:spPr>
      </p:pic>
      <p:sp>
        <p:nvSpPr>
          <p:cNvPr id="226" name="Google Shape;226;p26"/>
          <p:cNvSpPr txBox="1"/>
          <p:nvPr>
            <p:ph idx="1" type="body"/>
          </p:nvPr>
        </p:nvSpPr>
        <p:spPr>
          <a:xfrm>
            <a:off x="1208023" y="1746196"/>
            <a:ext cx="6735900" cy="1651200"/>
          </a:xfrm>
          <a:prstGeom prst="rect">
            <a:avLst/>
          </a:prstGeom>
          <a:noFill/>
          <a:ln>
            <a:noFill/>
          </a:ln>
        </p:spPr>
        <p:txBody>
          <a:bodyPr anchorCtr="0" anchor="ctr" bIns="34275" lIns="68575" spcFirstLastPara="1" rIns="68575" wrap="square" tIns="34275">
            <a:noAutofit/>
          </a:bodyPr>
          <a:lstStyle>
            <a:lvl1pPr indent="-228600" lvl="0" marL="457200" algn="ctr">
              <a:lnSpc>
                <a:spcPct val="150000"/>
              </a:lnSpc>
              <a:spcBef>
                <a:spcPts val="800"/>
              </a:spcBef>
              <a:spcAft>
                <a:spcPts val="0"/>
              </a:spcAft>
              <a:buClr>
                <a:schemeClr val="lt1"/>
              </a:buClr>
              <a:buSzPts val="2400"/>
              <a:buNone/>
              <a:defRPr sz="24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27" name="Google Shape;227;p26"/>
          <p:cNvSpPr txBox="1"/>
          <p:nvPr>
            <p:ph idx="2" type="body"/>
          </p:nvPr>
        </p:nvSpPr>
        <p:spPr>
          <a:xfrm>
            <a:off x="1208023" y="3714124"/>
            <a:ext cx="6735900" cy="59760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1500"/>
              <a:buNone/>
              <a:defRPr sz="15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28" name="Google Shape;228;p26"/>
          <p:cNvSpPr txBox="1"/>
          <p:nvPr>
            <p:ph idx="3"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29" name="Google Shape;229;p2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Art 1">
  <p:cSld name="Closing Art 1">
    <p:spTree>
      <p:nvGrpSpPr>
        <p:cNvPr id="230" name="Shape 230"/>
        <p:cNvGrpSpPr/>
        <p:nvPr/>
      </p:nvGrpSpPr>
      <p:grpSpPr>
        <a:xfrm>
          <a:off x="0" y="0"/>
          <a:ext cx="0" cy="0"/>
          <a:chOff x="0" y="0"/>
          <a:chExt cx="0" cy="0"/>
        </a:xfrm>
      </p:grpSpPr>
      <p:pic>
        <p:nvPicPr>
          <p:cNvPr id="231" name="Google Shape;231;p27"/>
          <p:cNvPicPr preferRelativeResize="0"/>
          <p:nvPr/>
        </p:nvPicPr>
        <p:blipFill rotWithShape="1">
          <a:blip r:embed="rId2">
            <a:alphaModFix/>
          </a:blip>
          <a:srcRect b="0" l="0" r="0" t="0"/>
          <a:stretch/>
        </p:blipFill>
        <p:spPr>
          <a:xfrm>
            <a:off x="0" y="1339"/>
            <a:ext cx="9143998" cy="5140822"/>
          </a:xfrm>
          <a:prstGeom prst="rect">
            <a:avLst/>
          </a:prstGeom>
          <a:noFill/>
          <a:ln>
            <a:noFill/>
          </a:ln>
        </p:spPr>
      </p:pic>
      <p:sp>
        <p:nvSpPr>
          <p:cNvPr id="232" name="Google Shape;232;p27"/>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Art 2">
  <p:cSld name="Closing Art 2">
    <p:spTree>
      <p:nvGrpSpPr>
        <p:cNvPr id="233" name="Shape 233"/>
        <p:cNvGrpSpPr/>
        <p:nvPr/>
      </p:nvGrpSpPr>
      <p:grpSpPr>
        <a:xfrm>
          <a:off x="0" y="0"/>
          <a:ext cx="0" cy="0"/>
          <a:chOff x="0" y="0"/>
          <a:chExt cx="0" cy="0"/>
        </a:xfrm>
      </p:grpSpPr>
      <p:pic>
        <p:nvPicPr>
          <p:cNvPr id="234" name="Google Shape;234;p28"/>
          <p:cNvPicPr preferRelativeResize="0"/>
          <p:nvPr/>
        </p:nvPicPr>
        <p:blipFill rotWithShape="1">
          <a:blip r:embed="rId2">
            <a:alphaModFix/>
          </a:blip>
          <a:srcRect b="0" l="0" r="0" t="0"/>
          <a:stretch/>
        </p:blipFill>
        <p:spPr>
          <a:xfrm>
            <a:off x="1850" y="0"/>
            <a:ext cx="9140300" cy="5143501"/>
          </a:xfrm>
          <a:prstGeom prst="rect">
            <a:avLst/>
          </a:prstGeom>
          <a:noFill/>
          <a:ln>
            <a:noFill/>
          </a:ln>
        </p:spPr>
      </p:pic>
      <p:sp>
        <p:nvSpPr>
          <p:cNvPr id="235" name="Google Shape;235;p28"/>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Art 3">
  <p:cSld name="Closing Art 3">
    <p:spTree>
      <p:nvGrpSpPr>
        <p:cNvPr id="236" name="Shape 236"/>
        <p:cNvGrpSpPr/>
        <p:nvPr/>
      </p:nvGrpSpPr>
      <p:grpSpPr>
        <a:xfrm>
          <a:off x="0" y="0"/>
          <a:ext cx="0" cy="0"/>
          <a:chOff x="0" y="0"/>
          <a:chExt cx="0" cy="0"/>
        </a:xfrm>
      </p:grpSpPr>
      <p:pic>
        <p:nvPicPr>
          <p:cNvPr id="237" name="Google Shape;237;p29"/>
          <p:cNvPicPr preferRelativeResize="0"/>
          <p:nvPr/>
        </p:nvPicPr>
        <p:blipFill rotWithShape="1">
          <a:blip r:embed="rId2">
            <a:alphaModFix/>
          </a:blip>
          <a:srcRect b="0" l="0" r="0" t="0"/>
          <a:stretch/>
        </p:blipFill>
        <p:spPr>
          <a:xfrm>
            <a:off x="1850" y="521"/>
            <a:ext cx="9142152" cy="5142458"/>
          </a:xfrm>
          <a:prstGeom prst="rect">
            <a:avLst/>
          </a:prstGeom>
          <a:noFill/>
          <a:ln>
            <a:noFill/>
          </a:ln>
        </p:spPr>
      </p:pic>
      <p:sp>
        <p:nvSpPr>
          <p:cNvPr id="238" name="Google Shape;238;p29"/>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Art 4">
  <p:cSld name="Closing Art 4">
    <p:spTree>
      <p:nvGrpSpPr>
        <p:cNvPr id="239" name="Shape 239"/>
        <p:cNvGrpSpPr/>
        <p:nvPr/>
      </p:nvGrpSpPr>
      <p:grpSpPr>
        <a:xfrm>
          <a:off x="0" y="0"/>
          <a:ext cx="0" cy="0"/>
          <a:chOff x="0" y="0"/>
          <a:chExt cx="0" cy="0"/>
        </a:xfrm>
      </p:grpSpPr>
      <p:pic>
        <p:nvPicPr>
          <p:cNvPr id="240" name="Google Shape;240;p30"/>
          <p:cNvPicPr preferRelativeResize="0"/>
          <p:nvPr/>
        </p:nvPicPr>
        <p:blipFill rotWithShape="1">
          <a:blip r:embed="rId2">
            <a:alphaModFix/>
          </a:blip>
          <a:srcRect b="0" l="0" r="0" t="0"/>
          <a:stretch/>
        </p:blipFill>
        <p:spPr>
          <a:xfrm>
            <a:off x="4229" y="2379"/>
            <a:ext cx="9135542" cy="5138743"/>
          </a:xfrm>
          <a:prstGeom prst="rect">
            <a:avLst/>
          </a:prstGeom>
          <a:noFill/>
          <a:ln>
            <a:noFill/>
          </a:ln>
        </p:spPr>
      </p:pic>
      <p:sp>
        <p:nvSpPr>
          <p:cNvPr id="241" name="Google Shape;241;p30"/>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lvl1pPr lvl="0">
              <a:buNone/>
              <a:defRPr sz="1300">
                <a:solidFill>
                  <a:schemeClr val="dk1"/>
                </a:solidFill>
              </a:defRPr>
            </a:lvl1pPr>
            <a:lvl2pPr lvl="1">
              <a:buNone/>
              <a:defRPr sz="1300">
                <a:solidFill>
                  <a:schemeClr val="dk1"/>
                </a:solidFill>
              </a:defRPr>
            </a:lvl2pPr>
            <a:lvl3pPr lvl="2">
              <a:buNone/>
              <a:defRPr sz="1300">
                <a:solidFill>
                  <a:schemeClr val="dk1"/>
                </a:solidFill>
              </a:defRPr>
            </a:lvl3pPr>
            <a:lvl4pPr lvl="3">
              <a:buNone/>
              <a:defRPr sz="1300">
                <a:solidFill>
                  <a:schemeClr val="dk1"/>
                </a:solidFill>
              </a:defRPr>
            </a:lvl4pPr>
            <a:lvl5pPr lvl="4">
              <a:buNone/>
              <a:defRPr sz="1300">
                <a:solidFill>
                  <a:schemeClr val="dk1"/>
                </a:solidFill>
              </a:defRPr>
            </a:lvl5pPr>
            <a:lvl6pPr lvl="5">
              <a:buNone/>
              <a:defRPr sz="1300">
                <a:solidFill>
                  <a:schemeClr val="dk1"/>
                </a:solidFill>
              </a:defRPr>
            </a:lvl6pPr>
            <a:lvl7pPr lvl="6">
              <a:buNone/>
              <a:defRPr sz="1300">
                <a:solidFill>
                  <a:schemeClr val="dk1"/>
                </a:solidFill>
              </a:defRPr>
            </a:lvl7pPr>
            <a:lvl8pPr lvl="7">
              <a:buNone/>
              <a:defRPr sz="1300">
                <a:solidFill>
                  <a:schemeClr val="dk1"/>
                </a:solidFill>
              </a:defRPr>
            </a:lvl8pPr>
            <a:lvl9pPr lvl="8">
              <a:buNone/>
              <a:defRPr sz="13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 Slide 3">
    <p:spTree>
      <p:nvGrpSpPr>
        <p:cNvPr id="23" name="Shape 23"/>
        <p:cNvGrpSpPr/>
        <p:nvPr/>
      </p:nvGrpSpPr>
      <p:grpSpPr>
        <a:xfrm>
          <a:off x="0" y="0"/>
          <a:ext cx="0" cy="0"/>
          <a:chOff x="0" y="0"/>
          <a:chExt cx="0" cy="0"/>
        </a:xfrm>
      </p:grpSpPr>
      <p:pic>
        <p:nvPicPr>
          <p:cNvPr id="24" name="Google Shape;24;p4"/>
          <p:cNvPicPr preferRelativeResize="0"/>
          <p:nvPr/>
        </p:nvPicPr>
        <p:blipFill rotWithShape="1">
          <a:blip r:embed="rId2">
            <a:alphaModFix/>
          </a:blip>
          <a:srcRect b="0" l="0" r="0" t="0"/>
          <a:stretch/>
        </p:blipFill>
        <p:spPr>
          <a:xfrm>
            <a:off x="1850" y="521"/>
            <a:ext cx="9142152" cy="5142458"/>
          </a:xfrm>
          <a:prstGeom prst="rect">
            <a:avLst/>
          </a:prstGeom>
          <a:noFill/>
          <a:ln>
            <a:noFill/>
          </a:ln>
        </p:spPr>
      </p:pic>
      <p:pic>
        <p:nvPicPr>
          <p:cNvPr id="25" name="Google Shape;25;p4"/>
          <p:cNvPicPr preferRelativeResize="0"/>
          <p:nvPr/>
        </p:nvPicPr>
        <p:blipFill rotWithShape="1">
          <a:blip r:embed="rId3">
            <a:alphaModFix/>
          </a:blip>
          <a:srcRect b="0" l="0" r="0" t="0"/>
          <a:stretch/>
        </p:blipFill>
        <p:spPr>
          <a:xfrm>
            <a:off x="8328454" y="208354"/>
            <a:ext cx="397105" cy="573596"/>
          </a:xfrm>
          <a:prstGeom prst="rect">
            <a:avLst/>
          </a:prstGeom>
          <a:noFill/>
          <a:ln>
            <a:noFill/>
          </a:ln>
        </p:spPr>
      </p:pic>
      <p:sp>
        <p:nvSpPr>
          <p:cNvPr id="26" name="Google Shape;26;p4"/>
          <p:cNvSpPr txBox="1"/>
          <p:nvPr>
            <p:ph type="title"/>
          </p:nvPr>
        </p:nvSpPr>
        <p:spPr>
          <a:xfrm>
            <a:off x="0" y="1622659"/>
            <a:ext cx="9142200" cy="1210800"/>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7" name="Google Shape;27;p4"/>
          <p:cNvSpPr txBox="1"/>
          <p:nvPr>
            <p:ph idx="1" type="body"/>
          </p:nvPr>
        </p:nvSpPr>
        <p:spPr>
          <a:xfrm>
            <a:off x="1853" y="2771026"/>
            <a:ext cx="9142200" cy="59100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8" name="Google Shape;28;p4"/>
          <p:cNvSpPr txBox="1"/>
          <p:nvPr>
            <p:ph idx="2" type="body"/>
          </p:nvPr>
        </p:nvSpPr>
        <p:spPr>
          <a:xfrm>
            <a:off x="0" y="3375100"/>
            <a:ext cx="9142200" cy="59100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9" name="Google Shape;29;p4"/>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2" name="Shape 242"/>
        <p:cNvGrpSpPr/>
        <p:nvPr/>
      </p:nvGrpSpPr>
      <p:grpSpPr>
        <a:xfrm>
          <a:off x="0" y="0"/>
          <a:ext cx="0" cy="0"/>
          <a:chOff x="0" y="0"/>
          <a:chExt cx="0" cy="0"/>
        </a:xfrm>
      </p:grpSpPr>
      <p:sp>
        <p:nvSpPr>
          <p:cNvPr id="243" name="Google Shape;243;p31"/>
          <p:cNvSpPr txBox="1"/>
          <p:nvPr>
            <p:ph type="ctrTitle"/>
          </p:nvPr>
        </p:nvSpPr>
        <p:spPr>
          <a:xfrm>
            <a:off x="311708" y="744575"/>
            <a:ext cx="8520600" cy="2052600"/>
          </a:xfrm>
          <a:prstGeom prst="rect">
            <a:avLst/>
          </a:prstGeom>
        </p:spPr>
        <p:txBody>
          <a:bodyPr anchorCtr="0" anchor="b" bIns="34275" lIns="68575" spcFirstLastPara="1" rIns="68575" wrap="square" tIns="3427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44" name="Google Shape;244;p31"/>
          <p:cNvSpPr txBox="1"/>
          <p:nvPr>
            <p:ph idx="1" type="subTitle"/>
          </p:nvPr>
        </p:nvSpPr>
        <p:spPr>
          <a:xfrm>
            <a:off x="311700" y="2834125"/>
            <a:ext cx="8520600" cy="792600"/>
          </a:xfrm>
          <a:prstGeom prst="rect">
            <a:avLst/>
          </a:prstGeom>
        </p:spPr>
        <p:txBody>
          <a:bodyPr anchorCtr="0" anchor="t" bIns="34275" lIns="68575" spcFirstLastPara="1" rIns="68575" wrap="square" tIns="34275">
            <a:normAutofit/>
          </a:bodyPr>
          <a:lstStyle>
            <a:lvl1pPr lvl="0" rtl="0" algn="ctr">
              <a:lnSpc>
                <a:spcPct val="100000"/>
              </a:lnSpc>
              <a:spcBef>
                <a:spcPts val="800"/>
              </a:spcBef>
              <a:spcAft>
                <a:spcPts val="0"/>
              </a:spcAft>
              <a:buSzPts val="2800"/>
              <a:buNone/>
              <a:defRPr sz="2800"/>
            </a:lvl1pPr>
            <a:lvl2pPr lvl="1" rtl="0" algn="ctr">
              <a:lnSpc>
                <a:spcPct val="100000"/>
              </a:lnSpc>
              <a:spcBef>
                <a:spcPts val="400"/>
              </a:spcBef>
              <a:spcAft>
                <a:spcPts val="0"/>
              </a:spcAft>
              <a:buSzPts val="2800"/>
              <a:buNone/>
              <a:defRPr sz="2800"/>
            </a:lvl2pPr>
            <a:lvl3pPr lvl="2" rtl="0" algn="ctr">
              <a:lnSpc>
                <a:spcPct val="100000"/>
              </a:lnSpc>
              <a:spcBef>
                <a:spcPts val="400"/>
              </a:spcBef>
              <a:spcAft>
                <a:spcPts val="0"/>
              </a:spcAft>
              <a:buSzPts val="2800"/>
              <a:buNone/>
              <a:defRPr sz="2800"/>
            </a:lvl3pPr>
            <a:lvl4pPr lvl="3" rtl="0" algn="ctr">
              <a:lnSpc>
                <a:spcPct val="100000"/>
              </a:lnSpc>
              <a:spcBef>
                <a:spcPts val="400"/>
              </a:spcBef>
              <a:spcAft>
                <a:spcPts val="0"/>
              </a:spcAft>
              <a:buSzPts val="2800"/>
              <a:buNone/>
              <a:defRPr sz="2800"/>
            </a:lvl4pPr>
            <a:lvl5pPr lvl="4" rtl="0" algn="ctr">
              <a:lnSpc>
                <a:spcPct val="100000"/>
              </a:lnSpc>
              <a:spcBef>
                <a:spcPts val="400"/>
              </a:spcBef>
              <a:spcAft>
                <a:spcPts val="0"/>
              </a:spcAft>
              <a:buSzPts val="2800"/>
              <a:buNone/>
              <a:defRPr sz="2800"/>
            </a:lvl5pPr>
            <a:lvl6pPr lvl="5" rtl="0" algn="ctr">
              <a:lnSpc>
                <a:spcPct val="100000"/>
              </a:lnSpc>
              <a:spcBef>
                <a:spcPts val="400"/>
              </a:spcBef>
              <a:spcAft>
                <a:spcPts val="0"/>
              </a:spcAft>
              <a:buSzPts val="2800"/>
              <a:buNone/>
              <a:defRPr sz="2800"/>
            </a:lvl6pPr>
            <a:lvl7pPr lvl="6" rtl="0" algn="ctr">
              <a:lnSpc>
                <a:spcPct val="100000"/>
              </a:lnSpc>
              <a:spcBef>
                <a:spcPts val="400"/>
              </a:spcBef>
              <a:spcAft>
                <a:spcPts val="0"/>
              </a:spcAft>
              <a:buSzPts val="2800"/>
              <a:buNone/>
              <a:defRPr sz="2800"/>
            </a:lvl7pPr>
            <a:lvl8pPr lvl="7" rtl="0" algn="ctr">
              <a:lnSpc>
                <a:spcPct val="100000"/>
              </a:lnSpc>
              <a:spcBef>
                <a:spcPts val="400"/>
              </a:spcBef>
              <a:spcAft>
                <a:spcPts val="0"/>
              </a:spcAft>
              <a:buSzPts val="2800"/>
              <a:buNone/>
              <a:defRPr sz="2800"/>
            </a:lvl8pPr>
            <a:lvl9pPr lvl="8" rtl="0" algn="ctr">
              <a:lnSpc>
                <a:spcPct val="100000"/>
              </a:lnSpc>
              <a:spcBef>
                <a:spcPts val="400"/>
              </a:spcBef>
              <a:spcAft>
                <a:spcPts val="0"/>
              </a:spcAft>
              <a:buSzPts val="2800"/>
              <a:buNone/>
              <a:defRPr sz="2800"/>
            </a:lvl9pPr>
          </a:lstStyle>
          <a:p/>
        </p:txBody>
      </p:sp>
      <p:sp>
        <p:nvSpPr>
          <p:cNvPr id="245" name="Google Shape;245;p31"/>
          <p:cNvSpPr txBox="1"/>
          <p:nvPr>
            <p:ph idx="12" type="sldNum"/>
          </p:nvPr>
        </p:nvSpPr>
        <p:spPr>
          <a:xfrm>
            <a:off x="8472458" y="4663217"/>
            <a:ext cx="548700" cy="393600"/>
          </a:xfrm>
          <a:prstGeom prst="rect">
            <a:avLst/>
          </a:prstGeom>
        </p:spPr>
        <p:txBody>
          <a:bodyPr anchorCtr="0" anchor="ctr" bIns="34275" lIns="68575" spcFirstLastPara="1" rIns="68575" wrap="square" tIns="342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4">
  <p:cSld name="Title Slide 4">
    <p:spTree>
      <p:nvGrpSpPr>
        <p:cNvPr id="30" name="Shape 30"/>
        <p:cNvGrpSpPr/>
        <p:nvPr/>
      </p:nvGrpSpPr>
      <p:grpSpPr>
        <a:xfrm>
          <a:off x="0" y="0"/>
          <a:ext cx="0" cy="0"/>
          <a:chOff x="0" y="0"/>
          <a:chExt cx="0" cy="0"/>
        </a:xfrm>
      </p:grpSpPr>
      <p:pic>
        <p:nvPicPr>
          <p:cNvPr id="31" name="Google Shape;31;p5"/>
          <p:cNvPicPr preferRelativeResize="0"/>
          <p:nvPr/>
        </p:nvPicPr>
        <p:blipFill rotWithShape="1">
          <a:blip r:embed="rId2">
            <a:alphaModFix/>
          </a:blip>
          <a:srcRect b="0" l="0" r="0" t="0"/>
          <a:stretch/>
        </p:blipFill>
        <p:spPr>
          <a:xfrm>
            <a:off x="4229" y="2379"/>
            <a:ext cx="9135542" cy="5138743"/>
          </a:xfrm>
          <a:prstGeom prst="rect">
            <a:avLst/>
          </a:prstGeom>
          <a:noFill/>
          <a:ln>
            <a:noFill/>
          </a:ln>
        </p:spPr>
      </p:pic>
      <p:pic>
        <p:nvPicPr>
          <p:cNvPr id="32" name="Google Shape;32;p5"/>
          <p:cNvPicPr preferRelativeResize="0"/>
          <p:nvPr/>
        </p:nvPicPr>
        <p:blipFill rotWithShape="1">
          <a:blip r:embed="rId3">
            <a:alphaModFix/>
          </a:blip>
          <a:srcRect b="0" l="0" r="0" t="0"/>
          <a:stretch/>
        </p:blipFill>
        <p:spPr>
          <a:xfrm>
            <a:off x="8323706" y="209264"/>
            <a:ext cx="396431" cy="571776"/>
          </a:xfrm>
          <a:prstGeom prst="rect">
            <a:avLst/>
          </a:prstGeom>
          <a:noFill/>
          <a:ln>
            <a:noFill/>
          </a:ln>
        </p:spPr>
      </p:pic>
      <p:sp>
        <p:nvSpPr>
          <p:cNvPr id="33" name="Google Shape;33;p5"/>
          <p:cNvSpPr txBox="1"/>
          <p:nvPr>
            <p:ph type="title"/>
          </p:nvPr>
        </p:nvSpPr>
        <p:spPr>
          <a:xfrm>
            <a:off x="0" y="1622659"/>
            <a:ext cx="9142200" cy="1210800"/>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4" name="Google Shape;34;p5"/>
          <p:cNvSpPr txBox="1"/>
          <p:nvPr>
            <p:ph idx="1" type="body"/>
          </p:nvPr>
        </p:nvSpPr>
        <p:spPr>
          <a:xfrm>
            <a:off x="1853" y="2771026"/>
            <a:ext cx="9142200" cy="59100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5" name="Google Shape;35;p5"/>
          <p:cNvSpPr txBox="1"/>
          <p:nvPr>
            <p:ph idx="2" type="body"/>
          </p:nvPr>
        </p:nvSpPr>
        <p:spPr>
          <a:xfrm>
            <a:off x="0" y="3375100"/>
            <a:ext cx="9142200" cy="591000"/>
          </a:xfrm>
          <a:prstGeom prst="rect">
            <a:avLst/>
          </a:prstGeom>
          <a:noFill/>
          <a:ln>
            <a:noFill/>
          </a:ln>
        </p:spPr>
        <p:txBody>
          <a:bodyPr anchorCtr="0" anchor="t" bIns="34275" lIns="68575" spcFirstLastPara="1" rIns="68575" wrap="square" tIns="34275">
            <a:normAutofit/>
          </a:bodyPr>
          <a:lstStyle>
            <a:lvl1pPr indent="-228600" lvl="0" marL="457200" algn="ctr">
              <a:lnSpc>
                <a:spcPct val="90000"/>
              </a:lnSpc>
              <a:spcBef>
                <a:spcPts val="800"/>
              </a:spcBef>
              <a:spcAft>
                <a:spcPts val="0"/>
              </a:spcAft>
              <a:buClr>
                <a:schemeClr val="lt1"/>
              </a:buClr>
              <a:buSzPts val="2700"/>
              <a:buNone/>
              <a:defRPr sz="27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6" name="Google Shape;36;p5"/>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1">
  <p:cSld name="Section Divider 1">
    <p:spTree>
      <p:nvGrpSpPr>
        <p:cNvPr id="37" name="Shape 37"/>
        <p:cNvGrpSpPr/>
        <p:nvPr/>
      </p:nvGrpSpPr>
      <p:grpSpPr>
        <a:xfrm>
          <a:off x="0" y="0"/>
          <a:ext cx="0" cy="0"/>
          <a:chOff x="0" y="0"/>
          <a:chExt cx="0" cy="0"/>
        </a:xfrm>
      </p:grpSpPr>
      <p:pic>
        <p:nvPicPr>
          <p:cNvPr id="38" name="Google Shape;38;p6"/>
          <p:cNvPicPr preferRelativeResize="0"/>
          <p:nvPr/>
        </p:nvPicPr>
        <p:blipFill rotWithShape="1">
          <a:blip r:embed="rId2">
            <a:alphaModFix/>
          </a:blip>
          <a:srcRect b="0" l="0" r="0" t="0"/>
          <a:stretch/>
        </p:blipFill>
        <p:spPr>
          <a:xfrm>
            <a:off x="1850" y="521"/>
            <a:ext cx="9142147" cy="5142458"/>
          </a:xfrm>
          <a:prstGeom prst="rect">
            <a:avLst/>
          </a:prstGeom>
          <a:noFill/>
          <a:ln>
            <a:noFill/>
          </a:ln>
        </p:spPr>
      </p:pic>
      <p:pic>
        <p:nvPicPr>
          <p:cNvPr id="39" name="Google Shape;39;p6"/>
          <p:cNvPicPr preferRelativeResize="0"/>
          <p:nvPr/>
        </p:nvPicPr>
        <p:blipFill rotWithShape="1">
          <a:blip r:embed="rId3">
            <a:alphaModFix/>
          </a:blip>
          <a:srcRect b="0" l="0" r="0" t="0"/>
          <a:stretch/>
        </p:blipFill>
        <p:spPr>
          <a:xfrm>
            <a:off x="8323706" y="209264"/>
            <a:ext cx="396431" cy="571776"/>
          </a:xfrm>
          <a:prstGeom prst="rect">
            <a:avLst/>
          </a:prstGeom>
          <a:noFill/>
          <a:ln>
            <a:noFill/>
          </a:ln>
        </p:spPr>
      </p:pic>
      <p:sp>
        <p:nvSpPr>
          <p:cNvPr id="40" name="Google Shape;40;p6"/>
          <p:cNvSpPr/>
          <p:nvPr/>
        </p:nvSpPr>
        <p:spPr>
          <a:xfrm>
            <a:off x="1042988" y="1374458"/>
            <a:ext cx="71400" cy="23946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1" name="Google Shape;41;p6"/>
          <p:cNvSpPr txBox="1"/>
          <p:nvPr>
            <p:ph type="title"/>
          </p:nvPr>
        </p:nvSpPr>
        <p:spPr>
          <a:xfrm>
            <a:off x="1220657" y="1374458"/>
            <a:ext cx="71031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2" name="Google Shape;42;p6"/>
          <p:cNvSpPr txBox="1"/>
          <p:nvPr>
            <p:ph idx="1" type="body"/>
          </p:nvPr>
        </p:nvSpPr>
        <p:spPr>
          <a:xfrm>
            <a:off x="1220657" y="2702469"/>
            <a:ext cx="7103100" cy="10665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800"/>
              <a:buNone/>
              <a:defRPr sz="18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43" name="Google Shape;43;p6"/>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44" name="Google Shape;44;p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2">
  <p:cSld name="Section Divider 2">
    <p:spTree>
      <p:nvGrpSpPr>
        <p:cNvPr id="45" name="Shape 45"/>
        <p:cNvGrpSpPr/>
        <p:nvPr/>
      </p:nvGrpSpPr>
      <p:grpSpPr>
        <a:xfrm>
          <a:off x="0" y="0"/>
          <a:ext cx="0" cy="0"/>
          <a:chOff x="0" y="0"/>
          <a:chExt cx="0" cy="0"/>
        </a:xfrm>
      </p:grpSpPr>
      <p:pic>
        <p:nvPicPr>
          <p:cNvPr id="46" name="Google Shape;46;p7"/>
          <p:cNvPicPr preferRelativeResize="0"/>
          <p:nvPr/>
        </p:nvPicPr>
        <p:blipFill rotWithShape="1">
          <a:blip r:embed="rId2">
            <a:alphaModFix/>
          </a:blip>
          <a:srcRect b="0" l="0" r="0" t="0"/>
          <a:stretch/>
        </p:blipFill>
        <p:spPr>
          <a:xfrm>
            <a:off x="1850" y="521"/>
            <a:ext cx="9142152" cy="5142458"/>
          </a:xfrm>
          <a:prstGeom prst="rect">
            <a:avLst/>
          </a:prstGeom>
          <a:noFill/>
          <a:ln>
            <a:noFill/>
          </a:ln>
        </p:spPr>
      </p:pic>
      <p:pic>
        <p:nvPicPr>
          <p:cNvPr id="47" name="Google Shape;47;p7"/>
          <p:cNvPicPr preferRelativeResize="0"/>
          <p:nvPr/>
        </p:nvPicPr>
        <p:blipFill rotWithShape="1">
          <a:blip r:embed="rId3">
            <a:alphaModFix/>
          </a:blip>
          <a:srcRect b="0" l="0" r="0" t="0"/>
          <a:stretch/>
        </p:blipFill>
        <p:spPr>
          <a:xfrm>
            <a:off x="8328454" y="208354"/>
            <a:ext cx="397105" cy="573596"/>
          </a:xfrm>
          <a:prstGeom prst="rect">
            <a:avLst/>
          </a:prstGeom>
          <a:noFill/>
          <a:ln>
            <a:noFill/>
          </a:ln>
        </p:spPr>
      </p:pic>
      <p:sp>
        <p:nvSpPr>
          <p:cNvPr id="48" name="Google Shape;48;p7"/>
          <p:cNvSpPr/>
          <p:nvPr/>
        </p:nvSpPr>
        <p:spPr>
          <a:xfrm>
            <a:off x="1042988" y="1374458"/>
            <a:ext cx="71400" cy="2394600"/>
          </a:xfrm>
          <a:prstGeom prst="rect">
            <a:avLst/>
          </a:prstGeom>
          <a:solidFill>
            <a:srgbClr val="FF5F0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9" name="Google Shape;49;p7"/>
          <p:cNvSpPr txBox="1"/>
          <p:nvPr>
            <p:ph type="title"/>
          </p:nvPr>
        </p:nvSpPr>
        <p:spPr>
          <a:xfrm>
            <a:off x="1220657" y="1374458"/>
            <a:ext cx="71031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0" name="Google Shape;50;p7"/>
          <p:cNvSpPr txBox="1"/>
          <p:nvPr>
            <p:ph idx="1" type="body"/>
          </p:nvPr>
        </p:nvSpPr>
        <p:spPr>
          <a:xfrm>
            <a:off x="1220657" y="2702469"/>
            <a:ext cx="7103100" cy="10665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800"/>
              <a:buNone/>
              <a:defRPr sz="18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1" name="Google Shape;51;p7"/>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2" name="Google Shape;52;p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3">
  <p:cSld name="Section Divider 3">
    <p:spTree>
      <p:nvGrpSpPr>
        <p:cNvPr id="53" name="Shape 53"/>
        <p:cNvGrpSpPr/>
        <p:nvPr/>
      </p:nvGrpSpPr>
      <p:grpSpPr>
        <a:xfrm>
          <a:off x="0" y="0"/>
          <a:ext cx="0" cy="0"/>
          <a:chOff x="0" y="0"/>
          <a:chExt cx="0" cy="0"/>
        </a:xfrm>
      </p:grpSpPr>
      <p:pic>
        <p:nvPicPr>
          <p:cNvPr id="54" name="Google Shape;54;p8"/>
          <p:cNvPicPr preferRelativeResize="0"/>
          <p:nvPr/>
        </p:nvPicPr>
        <p:blipFill rotWithShape="1">
          <a:blip r:embed="rId2">
            <a:alphaModFix/>
          </a:blip>
          <a:srcRect b="0" l="0" r="0" t="0"/>
          <a:stretch/>
        </p:blipFill>
        <p:spPr>
          <a:xfrm>
            <a:off x="1850" y="521"/>
            <a:ext cx="9142147" cy="5142458"/>
          </a:xfrm>
          <a:prstGeom prst="rect">
            <a:avLst/>
          </a:prstGeom>
          <a:noFill/>
          <a:ln>
            <a:noFill/>
          </a:ln>
        </p:spPr>
      </p:pic>
      <p:pic>
        <p:nvPicPr>
          <p:cNvPr id="55" name="Google Shape;55;p8"/>
          <p:cNvPicPr preferRelativeResize="0"/>
          <p:nvPr/>
        </p:nvPicPr>
        <p:blipFill rotWithShape="1">
          <a:blip r:embed="rId3">
            <a:alphaModFix/>
          </a:blip>
          <a:srcRect b="0" l="0" r="0" t="0"/>
          <a:stretch/>
        </p:blipFill>
        <p:spPr>
          <a:xfrm>
            <a:off x="8323706" y="209264"/>
            <a:ext cx="396431" cy="571776"/>
          </a:xfrm>
          <a:prstGeom prst="rect">
            <a:avLst/>
          </a:prstGeom>
          <a:noFill/>
          <a:ln>
            <a:noFill/>
          </a:ln>
        </p:spPr>
      </p:pic>
      <p:sp>
        <p:nvSpPr>
          <p:cNvPr id="56" name="Google Shape;56;p8"/>
          <p:cNvSpPr/>
          <p:nvPr/>
        </p:nvSpPr>
        <p:spPr>
          <a:xfrm>
            <a:off x="1042988" y="1374458"/>
            <a:ext cx="71400" cy="23946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7" name="Google Shape;57;p8"/>
          <p:cNvSpPr txBox="1"/>
          <p:nvPr>
            <p:ph type="title"/>
          </p:nvPr>
        </p:nvSpPr>
        <p:spPr>
          <a:xfrm>
            <a:off x="1220657" y="1374458"/>
            <a:ext cx="71031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8"/>
          <p:cNvSpPr txBox="1"/>
          <p:nvPr>
            <p:ph idx="1" type="body"/>
          </p:nvPr>
        </p:nvSpPr>
        <p:spPr>
          <a:xfrm>
            <a:off x="1220657" y="2702469"/>
            <a:ext cx="7103100" cy="10665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800"/>
              <a:buNone/>
              <a:defRPr sz="18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9" name="Google Shape;59;p8"/>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0" name="Google Shape;60;p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4">
  <p:cSld name="Section Divider 4">
    <p:spTree>
      <p:nvGrpSpPr>
        <p:cNvPr id="61" name="Shape 61"/>
        <p:cNvGrpSpPr/>
        <p:nvPr/>
      </p:nvGrpSpPr>
      <p:grpSpPr>
        <a:xfrm>
          <a:off x="0" y="0"/>
          <a:ext cx="0" cy="0"/>
          <a:chOff x="0" y="0"/>
          <a:chExt cx="0" cy="0"/>
        </a:xfrm>
      </p:grpSpPr>
      <p:pic>
        <p:nvPicPr>
          <p:cNvPr id="62" name="Google Shape;62;p9"/>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63" name="Google Shape;63;p9"/>
          <p:cNvPicPr preferRelativeResize="0"/>
          <p:nvPr/>
        </p:nvPicPr>
        <p:blipFill rotWithShape="1">
          <a:blip r:embed="rId3">
            <a:alphaModFix/>
          </a:blip>
          <a:srcRect b="0" l="0" r="0" t="0"/>
          <a:stretch/>
        </p:blipFill>
        <p:spPr>
          <a:xfrm>
            <a:off x="8328454" y="208354"/>
            <a:ext cx="397105" cy="573596"/>
          </a:xfrm>
          <a:prstGeom prst="rect">
            <a:avLst/>
          </a:prstGeom>
          <a:noFill/>
          <a:ln>
            <a:noFill/>
          </a:ln>
        </p:spPr>
      </p:pic>
      <p:sp>
        <p:nvSpPr>
          <p:cNvPr id="64" name="Google Shape;64;p9"/>
          <p:cNvSpPr/>
          <p:nvPr/>
        </p:nvSpPr>
        <p:spPr>
          <a:xfrm>
            <a:off x="1042988" y="1374458"/>
            <a:ext cx="71400" cy="2394600"/>
          </a:xfrm>
          <a:prstGeom prst="rect">
            <a:avLst/>
          </a:prstGeom>
          <a:solidFill>
            <a:srgbClr val="FF5F0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5" name="Google Shape;65;p9"/>
          <p:cNvSpPr txBox="1"/>
          <p:nvPr>
            <p:ph type="title"/>
          </p:nvPr>
        </p:nvSpPr>
        <p:spPr>
          <a:xfrm>
            <a:off x="1220657" y="1374458"/>
            <a:ext cx="71031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6" name="Google Shape;66;p9"/>
          <p:cNvSpPr txBox="1"/>
          <p:nvPr>
            <p:ph idx="1" type="body"/>
          </p:nvPr>
        </p:nvSpPr>
        <p:spPr>
          <a:xfrm>
            <a:off x="1220657" y="2702469"/>
            <a:ext cx="7103100" cy="10665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1800"/>
              <a:buNone/>
              <a:defRPr sz="1800">
                <a:solidFill>
                  <a:schemeClr val="lt1"/>
                </a:solidFil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7" name="Google Shape;67;p9"/>
          <p:cNvSpPr txBox="1"/>
          <p:nvPr>
            <p:ph idx="2"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8" name="Google Shape;68;p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Slide 1">
  <p:cSld name="Transition Slide 1">
    <p:spTree>
      <p:nvGrpSpPr>
        <p:cNvPr id="69" name="Shape 69"/>
        <p:cNvGrpSpPr/>
        <p:nvPr/>
      </p:nvGrpSpPr>
      <p:grpSpPr>
        <a:xfrm>
          <a:off x="0" y="0"/>
          <a:ext cx="0" cy="0"/>
          <a:chOff x="0" y="0"/>
          <a:chExt cx="0" cy="0"/>
        </a:xfrm>
      </p:grpSpPr>
      <p:pic>
        <p:nvPicPr>
          <p:cNvPr id="70" name="Google Shape;70;p10"/>
          <p:cNvPicPr preferRelativeResize="0"/>
          <p:nvPr/>
        </p:nvPicPr>
        <p:blipFill rotWithShape="1">
          <a:blip r:embed="rId2">
            <a:alphaModFix/>
          </a:blip>
          <a:srcRect b="0" l="0" r="0" t="0"/>
          <a:stretch/>
        </p:blipFill>
        <p:spPr>
          <a:xfrm>
            <a:off x="0" y="1339"/>
            <a:ext cx="9143998" cy="5140822"/>
          </a:xfrm>
          <a:prstGeom prst="rect">
            <a:avLst/>
          </a:prstGeom>
          <a:noFill/>
          <a:ln>
            <a:noFill/>
          </a:ln>
        </p:spPr>
      </p:pic>
      <p:pic>
        <p:nvPicPr>
          <p:cNvPr id="71" name="Google Shape;71;p10"/>
          <p:cNvPicPr preferRelativeResize="0"/>
          <p:nvPr/>
        </p:nvPicPr>
        <p:blipFill rotWithShape="1">
          <a:blip r:embed="rId3">
            <a:alphaModFix/>
          </a:blip>
          <a:srcRect b="0" l="0" r="0" t="0"/>
          <a:stretch/>
        </p:blipFill>
        <p:spPr>
          <a:xfrm>
            <a:off x="8328454" y="208354"/>
            <a:ext cx="397105" cy="573596"/>
          </a:xfrm>
          <a:prstGeom prst="rect">
            <a:avLst/>
          </a:prstGeom>
          <a:noFill/>
          <a:ln>
            <a:noFill/>
          </a:ln>
        </p:spPr>
      </p:pic>
      <p:sp>
        <p:nvSpPr>
          <p:cNvPr id="72" name="Google Shape;72;p10"/>
          <p:cNvSpPr/>
          <p:nvPr/>
        </p:nvSpPr>
        <p:spPr>
          <a:xfrm>
            <a:off x="4091748" y="3119461"/>
            <a:ext cx="956700" cy="106500"/>
          </a:xfrm>
          <a:prstGeom prst="rect">
            <a:avLst/>
          </a:prstGeom>
          <a:solidFill>
            <a:srgbClr val="FF5F0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3" name="Google Shape;73;p10"/>
          <p:cNvSpPr txBox="1"/>
          <p:nvPr>
            <p:ph type="title"/>
          </p:nvPr>
        </p:nvSpPr>
        <p:spPr>
          <a:xfrm>
            <a:off x="628650" y="2015997"/>
            <a:ext cx="7886700" cy="994200"/>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4500"/>
              <a:buFont typeface="Arial"/>
              <a:buNone/>
              <a:defRPr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4" name="Google Shape;74;p10"/>
          <p:cNvSpPr txBox="1"/>
          <p:nvPr>
            <p:ph idx="1" type="body"/>
          </p:nvPr>
        </p:nvSpPr>
        <p:spPr>
          <a:xfrm>
            <a:off x="342900" y="4767263"/>
            <a:ext cx="6115200" cy="273900"/>
          </a:xfrm>
          <a:prstGeom prst="rect">
            <a:avLst/>
          </a:prstGeom>
          <a:noFill/>
          <a:ln>
            <a:noFill/>
          </a:ln>
        </p:spPr>
        <p:txBody>
          <a:bodyPr anchorCtr="0" anchor="ctr" bIns="34275" lIns="68575" spcFirstLastPara="1" rIns="68575" wrap="square" tIns="34275">
            <a:normAutofit/>
          </a:bodyPr>
          <a:lstStyle>
            <a:lvl1pPr indent="-228600" lvl="0" marL="457200" algn="l">
              <a:lnSpc>
                <a:spcPct val="90000"/>
              </a:lnSpc>
              <a:spcBef>
                <a:spcPts val="800"/>
              </a:spcBef>
              <a:spcAft>
                <a:spcPts val="0"/>
              </a:spcAft>
              <a:buClr>
                <a:schemeClr val="lt1"/>
              </a:buClr>
              <a:buSzPts val="900"/>
              <a:buNone/>
              <a:defRPr sz="900">
                <a:solidFill>
                  <a:schemeClr val="lt1"/>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5" name="Google Shape;75;p1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Arial"/>
              <a:buNone/>
              <a:defRPr b="0" i="0" sz="3300" u="none" cap="none" strike="noStrike">
                <a:solidFill>
                  <a:schemeClr val="dk1"/>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 name="Google Shape;7;p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8" name="Google Shape;8;p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chemeClr val="lt1"/>
                </a:solidFill>
                <a:latin typeface="Arial"/>
                <a:ea typeface="Arial"/>
                <a:cs typeface="Arial"/>
                <a:sym typeface="Arial"/>
              </a:defRPr>
            </a:lvl1pPr>
            <a:lvl2pPr indent="0" lvl="1" marL="0" marR="0" rtl="0" algn="r">
              <a:spcBef>
                <a:spcPts val="0"/>
              </a:spcBef>
              <a:buNone/>
              <a:defRPr b="0" i="0" sz="900" u="none" cap="none" strike="noStrike">
                <a:solidFill>
                  <a:schemeClr val="lt1"/>
                </a:solidFill>
                <a:latin typeface="Arial"/>
                <a:ea typeface="Arial"/>
                <a:cs typeface="Arial"/>
                <a:sym typeface="Arial"/>
              </a:defRPr>
            </a:lvl2pPr>
            <a:lvl3pPr indent="0" lvl="2" marL="0" marR="0" rtl="0" algn="r">
              <a:spcBef>
                <a:spcPts val="0"/>
              </a:spcBef>
              <a:buNone/>
              <a:defRPr b="0" i="0" sz="900" u="none" cap="none" strike="noStrike">
                <a:solidFill>
                  <a:schemeClr val="lt1"/>
                </a:solidFill>
                <a:latin typeface="Arial"/>
                <a:ea typeface="Arial"/>
                <a:cs typeface="Arial"/>
                <a:sym typeface="Arial"/>
              </a:defRPr>
            </a:lvl3pPr>
            <a:lvl4pPr indent="0" lvl="3" marL="0" marR="0" rtl="0" algn="r">
              <a:spcBef>
                <a:spcPts val="0"/>
              </a:spcBef>
              <a:buNone/>
              <a:defRPr b="0" i="0" sz="900" u="none" cap="none" strike="noStrike">
                <a:solidFill>
                  <a:schemeClr val="lt1"/>
                </a:solidFill>
                <a:latin typeface="Arial"/>
                <a:ea typeface="Arial"/>
                <a:cs typeface="Arial"/>
                <a:sym typeface="Arial"/>
              </a:defRPr>
            </a:lvl4pPr>
            <a:lvl5pPr indent="0" lvl="4" marL="0" marR="0" rtl="0" algn="r">
              <a:spcBef>
                <a:spcPts val="0"/>
              </a:spcBef>
              <a:buNone/>
              <a:defRPr b="0" i="0" sz="900" u="none" cap="none" strike="noStrike">
                <a:solidFill>
                  <a:schemeClr val="lt1"/>
                </a:solidFill>
                <a:latin typeface="Arial"/>
                <a:ea typeface="Arial"/>
                <a:cs typeface="Arial"/>
                <a:sym typeface="Arial"/>
              </a:defRPr>
            </a:lvl5pPr>
            <a:lvl6pPr indent="0" lvl="5" marL="0" marR="0" rtl="0" algn="r">
              <a:spcBef>
                <a:spcPts val="0"/>
              </a:spcBef>
              <a:buNone/>
              <a:defRPr b="0" i="0" sz="900" u="none" cap="none" strike="noStrike">
                <a:solidFill>
                  <a:schemeClr val="lt1"/>
                </a:solidFill>
                <a:latin typeface="Arial"/>
                <a:ea typeface="Arial"/>
                <a:cs typeface="Arial"/>
                <a:sym typeface="Arial"/>
              </a:defRPr>
            </a:lvl6pPr>
            <a:lvl7pPr indent="0" lvl="6" marL="0" marR="0" rtl="0" algn="r">
              <a:spcBef>
                <a:spcPts val="0"/>
              </a:spcBef>
              <a:buNone/>
              <a:defRPr b="0" i="0" sz="900" u="none" cap="none" strike="noStrike">
                <a:solidFill>
                  <a:schemeClr val="lt1"/>
                </a:solidFill>
                <a:latin typeface="Arial"/>
                <a:ea typeface="Arial"/>
                <a:cs typeface="Arial"/>
                <a:sym typeface="Arial"/>
              </a:defRPr>
            </a:lvl7pPr>
            <a:lvl8pPr indent="0" lvl="7" marL="0" marR="0" rtl="0" algn="r">
              <a:spcBef>
                <a:spcPts val="0"/>
              </a:spcBef>
              <a:buNone/>
              <a:defRPr b="0" i="0" sz="900" u="none" cap="none" strike="noStrike">
                <a:solidFill>
                  <a:schemeClr val="lt1"/>
                </a:solidFill>
                <a:latin typeface="Arial"/>
                <a:ea typeface="Arial"/>
                <a:cs typeface="Arial"/>
                <a:sym typeface="Arial"/>
              </a:defRPr>
            </a:lvl8pPr>
            <a:lvl9pPr indent="0" lvl="8" marL="0" marR="0" rt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3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3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image" Target="../media/image4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46.jpg"/><Relationship Id="rId4" Type="http://schemas.openxmlformats.org/officeDocument/2006/relationships/image" Target="../media/image36.png"/><Relationship Id="rId9" Type="http://schemas.openxmlformats.org/officeDocument/2006/relationships/hyperlink" Target="mailto:srushti5@illinois.edu" TargetMode="External"/><Relationship Id="rId5" Type="http://schemas.openxmlformats.org/officeDocument/2006/relationships/hyperlink" Target="mailto:na32@illinois.edu" TargetMode="External"/><Relationship Id="rId6" Type="http://schemas.openxmlformats.org/officeDocument/2006/relationships/hyperlink" Target="http://www.linkedin.com/in/nikhil-arora-uiuc" TargetMode="External"/><Relationship Id="rId7" Type="http://schemas.openxmlformats.org/officeDocument/2006/relationships/hyperlink" Target="mailto:gauravb4@illinois.edu" TargetMode="External"/><Relationship Id="rId8" Type="http://schemas.openxmlformats.org/officeDocument/2006/relationships/hyperlink" Target="http://www.linkedin.com/in/gaurav-bhandari-52417411b" TargetMode="External"/><Relationship Id="rId11" Type="http://schemas.openxmlformats.org/officeDocument/2006/relationships/hyperlink" Target="mailto:ssaroj2@illinois.edu" TargetMode="External"/><Relationship Id="rId10" Type="http://schemas.openxmlformats.org/officeDocument/2006/relationships/hyperlink" Target="https://www.linkedin.com/in/srushti-manjunath/" TargetMode="External"/><Relationship Id="rId13" Type="http://schemas.openxmlformats.org/officeDocument/2006/relationships/image" Target="../media/image30.jpg"/><Relationship Id="rId12" Type="http://schemas.openxmlformats.org/officeDocument/2006/relationships/image" Target="../media/image2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4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4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3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3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3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3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4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4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hyperlink" Target="https://github.com/hiiamnikhil/IE434_Project_Deep_Dive7.git" TargetMode="External"/><Relationship Id="rId4" Type="http://schemas.openxmlformats.org/officeDocument/2006/relationships/hyperlink" Target="https://drive.google.com/drive/folders/1Gj7FmEX9YPC2nalrhpvOYOHUmKhIF4Ct?usp=drive_lin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3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hyperlink" Target="https://ride.citibikenyc.com/system-data"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2"/>
          <p:cNvSpPr txBox="1"/>
          <p:nvPr>
            <p:ph type="title"/>
          </p:nvPr>
        </p:nvSpPr>
        <p:spPr>
          <a:xfrm>
            <a:off x="900" y="1063859"/>
            <a:ext cx="9142200" cy="1210800"/>
          </a:xfrm>
          <a:prstGeom prst="rect">
            <a:avLst/>
          </a:prstGeom>
        </p:spPr>
        <p:txBody>
          <a:bodyPr anchorCtr="0" anchor="t" bIns="34275" lIns="68575" spcFirstLastPara="1" rIns="68575" wrap="square" tIns="34275">
            <a:normAutofit/>
          </a:bodyPr>
          <a:lstStyle/>
          <a:p>
            <a:pPr indent="0" lvl="0" marL="0" rtl="0" algn="ctr">
              <a:spcBef>
                <a:spcPts val="0"/>
              </a:spcBef>
              <a:spcAft>
                <a:spcPts val="0"/>
              </a:spcAft>
              <a:buNone/>
            </a:pPr>
            <a:r>
              <a:rPr lang="en"/>
              <a:t>Deep Dive 7</a:t>
            </a:r>
            <a:endParaRPr/>
          </a:p>
        </p:txBody>
      </p:sp>
      <p:sp>
        <p:nvSpPr>
          <p:cNvPr id="251" name="Google Shape;251;p32"/>
          <p:cNvSpPr txBox="1"/>
          <p:nvPr>
            <p:ph idx="1" type="body"/>
          </p:nvPr>
        </p:nvSpPr>
        <p:spPr>
          <a:xfrm>
            <a:off x="101328" y="2163326"/>
            <a:ext cx="9142200" cy="591000"/>
          </a:xfrm>
          <a:prstGeom prst="rect">
            <a:avLst/>
          </a:prstGeom>
        </p:spPr>
        <p:txBody>
          <a:bodyPr anchorCtr="0" anchor="t" bIns="34275" lIns="68575" spcFirstLastPara="1" rIns="68575" wrap="square" tIns="34275">
            <a:normAutofit/>
          </a:bodyPr>
          <a:lstStyle/>
          <a:p>
            <a:pPr indent="0" lvl="0" marL="0" rtl="0" algn="ctr">
              <a:spcBef>
                <a:spcPts val="800"/>
              </a:spcBef>
              <a:spcAft>
                <a:spcPts val="0"/>
              </a:spcAft>
              <a:buNone/>
            </a:pPr>
            <a:r>
              <a:rPr lang="en" sz="3000"/>
              <a:t>Jersey</a:t>
            </a:r>
            <a:r>
              <a:rPr lang="en" sz="3000"/>
              <a:t> Citi Bike </a:t>
            </a:r>
            <a:endParaRPr sz="3000"/>
          </a:p>
        </p:txBody>
      </p:sp>
      <p:sp>
        <p:nvSpPr>
          <p:cNvPr id="252" name="Google Shape;252;p32"/>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253" name="Google Shape;253;p32"/>
          <p:cNvSpPr txBox="1"/>
          <p:nvPr/>
        </p:nvSpPr>
        <p:spPr>
          <a:xfrm>
            <a:off x="5326675" y="2644463"/>
            <a:ext cx="3230100" cy="1905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800"/>
              </a:spcBef>
              <a:spcAft>
                <a:spcPts val="0"/>
              </a:spcAft>
              <a:buClr>
                <a:schemeClr val="dk1"/>
              </a:buClr>
              <a:buSzPts val="1100"/>
              <a:buFont typeface="Arial"/>
              <a:buNone/>
            </a:pPr>
            <a:r>
              <a:t/>
            </a:r>
            <a:endParaRPr sz="2100">
              <a:solidFill>
                <a:schemeClr val="dk1"/>
              </a:solidFill>
            </a:endParaRPr>
          </a:p>
        </p:txBody>
      </p:sp>
      <p:sp>
        <p:nvSpPr>
          <p:cNvPr id="254" name="Google Shape;254;p32"/>
          <p:cNvSpPr txBox="1"/>
          <p:nvPr/>
        </p:nvSpPr>
        <p:spPr>
          <a:xfrm>
            <a:off x="34800" y="2754325"/>
            <a:ext cx="9074400" cy="75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lt1"/>
                </a:solidFill>
              </a:rPr>
              <a:t>Predicting Bike Demand through Rideshare Network</a:t>
            </a:r>
            <a:endParaRPr sz="21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1"/>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Distance Outliers Removed</a:t>
            </a:r>
            <a:endParaRPr/>
          </a:p>
        </p:txBody>
      </p:sp>
      <p:sp>
        <p:nvSpPr>
          <p:cNvPr id="356" name="Google Shape;356;p41"/>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Srushti Manjunath, Sarath Saroj</a:t>
            </a:r>
            <a:endParaRPr/>
          </a:p>
        </p:txBody>
      </p:sp>
      <p:sp>
        <p:nvSpPr>
          <p:cNvPr id="357" name="Google Shape;357;p41"/>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358" name="Google Shape;358;p41"/>
          <p:cNvPicPr preferRelativeResize="0"/>
          <p:nvPr/>
        </p:nvPicPr>
        <p:blipFill>
          <a:blip r:embed="rId3">
            <a:alphaModFix/>
          </a:blip>
          <a:stretch>
            <a:fillRect/>
          </a:stretch>
        </p:blipFill>
        <p:spPr>
          <a:xfrm>
            <a:off x="152400" y="1170681"/>
            <a:ext cx="8839204" cy="1747987"/>
          </a:xfrm>
          <a:prstGeom prst="rect">
            <a:avLst/>
          </a:prstGeom>
          <a:noFill/>
          <a:ln>
            <a:noFill/>
          </a:ln>
        </p:spPr>
      </p:pic>
      <p:sp>
        <p:nvSpPr>
          <p:cNvPr id="359" name="Google Shape;359;p41"/>
          <p:cNvSpPr txBox="1"/>
          <p:nvPr/>
        </p:nvSpPr>
        <p:spPr>
          <a:xfrm>
            <a:off x="152400" y="2918675"/>
            <a:ext cx="8731800" cy="1668600"/>
          </a:xfrm>
          <a:prstGeom prst="rect">
            <a:avLst/>
          </a:prstGeom>
          <a:noFill/>
          <a:ln>
            <a:noFill/>
          </a:ln>
        </p:spPr>
        <p:txBody>
          <a:bodyPr anchorCtr="0" anchor="t" bIns="91425" lIns="91425" spcFirstLastPara="1" rIns="91425" wrap="square" tIns="91425">
            <a:noAutofit/>
          </a:bodyPr>
          <a:lstStyle/>
          <a:p>
            <a:pPr indent="-323850" lvl="0" marL="457200" rtl="0" algn="just">
              <a:spcBef>
                <a:spcPts val="0"/>
              </a:spcBef>
              <a:spcAft>
                <a:spcPts val="0"/>
              </a:spcAft>
              <a:buClr>
                <a:schemeClr val="dk1"/>
              </a:buClr>
              <a:buSzPts val="1500"/>
              <a:buChar char="●"/>
            </a:pPr>
            <a:r>
              <a:rPr lang="en" sz="1500">
                <a:solidFill>
                  <a:schemeClr val="dk1"/>
                </a:solidFill>
              </a:rPr>
              <a:t>We use haversine distance to calculate the distance between the start station and end station of each ride specified by their latitude and longitude coordinates.</a:t>
            </a:r>
            <a:endParaRPr sz="1500">
              <a:solidFill>
                <a:schemeClr val="dk1"/>
              </a:solidFill>
            </a:endParaRPr>
          </a:p>
          <a:p>
            <a:pPr indent="-323850" lvl="0" marL="457200" rtl="0" algn="just">
              <a:spcBef>
                <a:spcPts val="1000"/>
              </a:spcBef>
              <a:spcAft>
                <a:spcPts val="0"/>
              </a:spcAft>
              <a:buClr>
                <a:schemeClr val="dk1"/>
              </a:buClr>
              <a:buSzPts val="1500"/>
              <a:buChar char="●"/>
            </a:pPr>
            <a:r>
              <a:rPr lang="en" sz="1500">
                <a:solidFill>
                  <a:schemeClr val="dk1"/>
                </a:solidFill>
              </a:rPr>
              <a:t>We drop ride outliers that are 3 standard deviations away from the mean distance of all rides (787 rides).</a:t>
            </a:r>
            <a:endParaRPr sz="1500">
              <a:solidFill>
                <a:schemeClr val="dk1"/>
              </a:solidFill>
            </a:endParaRPr>
          </a:p>
          <a:p>
            <a:pPr indent="-323850" lvl="0" marL="457200" rtl="0" algn="just">
              <a:spcBef>
                <a:spcPts val="1000"/>
              </a:spcBef>
              <a:spcAft>
                <a:spcPts val="1000"/>
              </a:spcAft>
              <a:buClr>
                <a:schemeClr val="dk1"/>
              </a:buClr>
              <a:buSzPts val="1500"/>
              <a:buChar char="●"/>
            </a:pPr>
            <a:r>
              <a:rPr lang="en" sz="1500">
                <a:solidFill>
                  <a:schemeClr val="dk1"/>
                </a:solidFill>
              </a:rPr>
              <a:t>After finding the durations of the rides, we also drop another 97 rows which have negative durations.</a:t>
            </a:r>
            <a:endParaRPr sz="15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2"/>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Network Visualization</a:t>
            </a:r>
            <a:endParaRPr/>
          </a:p>
        </p:txBody>
      </p:sp>
      <p:sp>
        <p:nvSpPr>
          <p:cNvPr id="365" name="Google Shape;365;p42"/>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 Srushti Manjunath, Sarath Saroj</a:t>
            </a:r>
            <a:endParaRPr/>
          </a:p>
        </p:txBody>
      </p:sp>
      <p:sp>
        <p:nvSpPr>
          <p:cNvPr id="366" name="Google Shape;366;p42"/>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367" name="Google Shape;367;p42"/>
          <p:cNvSpPr txBox="1"/>
          <p:nvPr/>
        </p:nvSpPr>
        <p:spPr>
          <a:xfrm>
            <a:off x="413375" y="1645251"/>
            <a:ext cx="2340600" cy="24267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Char char="●"/>
            </a:pPr>
            <a:r>
              <a:rPr lang="en" sz="1500">
                <a:solidFill>
                  <a:schemeClr val="dk1"/>
                </a:solidFill>
              </a:rPr>
              <a:t>We created an interactive map by overlaying the latitudes and longitudes of each station.</a:t>
            </a:r>
            <a:br>
              <a:rPr lang="en" sz="1500">
                <a:solidFill>
                  <a:schemeClr val="dk1"/>
                </a:solidFill>
              </a:rPr>
            </a:br>
            <a:endParaRPr sz="1500">
              <a:solidFill>
                <a:schemeClr val="dk1"/>
              </a:solidFill>
            </a:endParaRPr>
          </a:p>
          <a:p>
            <a:pPr indent="-317500" lvl="0" marL="457200" rtl="0" algn="l">
              <a:spcBef>
                <a:spcPts val="0"/>
              </a:spcBef>
              <a:spcAft>
                <a:spcPts val="0"/>
              </a:spcAft>
              <a:buClr>
                <a:schemeClr val="dk1"/>
              </a:buClr>
              <a:buSzPts val="1400"/>
              <a:buChar char="●"/>
            </a:pPr>
            <a:r>
              <a:rPr lang="en" sz="1500">
                <a:solidFill>
                  <a:schemeClr val="dk1"/>
                </a:solidFill>
              </a:rPr>
              <a:t>Hover over the station to check station names</a:t>
            </a:r>
            <a:br>
              <a:rPr lang="en">
                <a:solidFill>
                  <a:schemeClr val="dk1"/>
                </a:solidFill>
              </a:rPr>
            </a:br>
            <a:br>
              <a:rPr lang="en">
                <a:solidFill>
                  <a:schemeClr val="dk1"/>
                </a:solidFill>
              </a:rPr>
            </a:br>
            <a:endParaRPr>
              <a:solidFill>
                <a:schemeClr val="dk1"/>
              </a:solidFill>
            </a:endParaRPr>
          </a:p>
        </p:txBody>
      </p:sp>
      <p:pic>
        <p:nvPicPr>
          <p:cNvPr id="368" name="Google Shape;368;p42"/>
          <p:cNvPicPr preferRelativeResize="0"/>
          <p:nvPr/>
        </p:nvPicPr>
        <p:blipFill>
          <a:blip r:embed="rId3">
            <a:alphaModFix/>
          </a:blip>
          <a:stretch>
            <a:fillRect/>
          </a:stretch>
        </p:blipFill>
        <p:spPr>
          <a:xfrm>
            <a:off x="3110025" y="1306256"/>
            <a:ext cx="5888701" cy="290697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3"/>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Centrality Analysis</a:t>
            </a:r>
            <a:endParaRPr/>
          </a:p>
        </p:txBody>
      </p:sp>
      <p:sp>
        <p:nvSpPr>
          <p:cNvPr id="374" name="Google Shape;374;p43"/>
          <p:cNvSpPr txBox="1"/>
          <p:nvPr>
            <p:ph idx="1" type="body"/>
          </p:nvPr>
        </p:nvSpPr>
        <p:spPr>
          <a:xfrm>
            <a:off x="3080000" y="2727425"/>
            <a:ext cx="2840100" cy="1827600"/>
          </a:xfrm>
          <a:prstGeom prst="rect">
            <a:avLst/>
          </a:prstGeom>
        </p:spPr>
        <p:txBody>
          <a:bodyPr anchorCtr="0" anchor="t" bIns="34275" lIns="68575" spcFirstLastPara="1" rIns="68575" wrap="square" tIns="34275">
            <a:noAutofit/>
          </a:bodyPr>
          <a:lstStyle/>
          <a:p>
            <a:pPr indent="-323850" lvl="0" marL="457200" rtl="0" algn="just">
              <a:lnSpc>
                <a:spcPct val="70000"/>
              </a:lnSpc>
              <a:spcBef>
                <a:spcPts val="800"/>
              </a:spcBef>
              <a:spcAft>
                <a:spcPts val="0"/>
              </a:spcAft>
              <a:buSzPts val="1500"/>
              <a:buChar char="●"/>
            </a:pPr>
            <a:r>
              <a:rPr lang="en"/>
              <a:t>Closeness centrality of a station shows how close a station is to all the other stations in the network. </a:t>
            </a:r>
            <a:br>
              <a:rPr lang="en"/>
            </a:br>
            <a:endParaRPr/>
          </a:p>
          <a:p>
            <a:pPr indent="-323850" lvl="0" marL="457200" rtl="0" algn="just">
              <a:lnSpc>
                <a:spcPct val="70000"/>
              </a:lnSpc>
              <a:spcBef>
                <a:spcPts val="0"/>
              </a:spcBef>
              <a:spcAft>
                <a:spcPts val="0"/>
              </a:spcAft>
              <a:buSzPts val="1500"/>
              <a:buChar char="●"/>
            </a:pPr>
            <a:r>
              <a:rPr lang="en"/>
              <a:t>The above stations with high closeness centrality act as a central hub that allows for quick travel to other locations.</a:t>
            </a:r>
            <a:endParaRPr/>
          </a:p>
        </p:txBody>
      </p:sp>
      <p:sp>
        <p:nvSpPr>
          <p:cNvPr id="375" name="Google Shape;375;p43"/>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Nikhil Arora, Gaurav Bhandari</a:t>
            </a:r>
            <a:endParaRPr/>
          </a:p>
        </p:txBody>
      </p:sp>
      <p:sp>
        <p:nvSpPr>
          <p:cNvPr id="376" name="Google Shape;376;p43"/>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377" name="Google Shape;377;p43"/>
          <p:cNvSpPr txBox="1"/>
          <p:nvPr>
            <p:ph idx="1" type="body"/>
          </p:nvPr>
        </p:nvSpPr>
        <p:spPr>
          <a:xfrm>
            <a:off x="116350" y="2690750"/>
            <a:ext cx="2840100" cy="1844400"/>
          </a:xfrm>
          <a:prstGeom prst="rect">
            <a:avLst/>
          </a:prstGeom>
        </p:spPr>
        <p:txBody>
          <a:bodyPr anchorCtr="0" anchor="t" bIns="34275" lIns="68575" spcFirstLastPara="1" rIns="68575" wrap="square" tIns="34275">
            <a:normAutofit lnSpcReduction="10000"/>
          </a:bodyPr>
          <a:lstStyle/>
          <a:p>
            <a:pPr indent="-323850" lvl="0" marL="457200" rtl="0" algn="just">
              <a:spcBef>
                <a:spcPts val="800"/>
              </a:spcBef>
              <a:spcAft>
                <a:spcPts val="0"/>
              </a:spcAft>
              <a:buSzPts val="1500"/>
              <a:buChar char="●"/>
            </a:pPr>
            <a:r>
              <a:rPr lang="en"/>
              <a:t>Degree centrality of a station shows the number of neighbors a station has. </a:t>
            </a:r>
            <a:br>
              <a:rPr lang="en"/>
            </a:br>
            <a:endParaRPr/>
          </a:p>
          <a:p>
            <a:pPr indent="-323850" lvl="0" marL="457200" rtl="0" algn="just">
              <a:spcBef>
                <a:spcPts val="0"/>
              </a:spcBef>
              <a:spcAft>
                <a:spcPts val="0"/>
              </a:spcAft>
              <a:buSzPts val="1500"/>
              <a:buChar char="●"/>
            </a:pPr>
            <a:r>
              <a:rPr lang="en"/>
              <a:t>The above stations with high degree centrality can be considered as hubs or highly connected stations in the network.</a:t>
            </a:r>
            <a:endParaRPr/>
          </a:p>
        </p:txBody>
      </p:sp>
      <p:sp>
        <p:nvSpPr>
          <p:cNvPr id="378" name="Google Shape;378;p43"/>
          <p:cNvSpPr txBox="1"/>
          <p:nvPr>
            <p:ph idx="1" type="body"/>
          </p:nvPr>
        </p:nvSpPr>
        <p:spPr>
          <a:xfrm>
            <a:off x="5920100" y="2626250"/>
            <a:ext cx="3224100" cy="1973400"/>
          </a:xfrm>
          <a:prstGeom prst="rect">
            <a:avLst/>
          </a:prstGeom>
        </p:spPr>
        <p:txBody>
          <a:bodyPr anchorCtr="0" anchor="t" bIns="34275" lIns="68575" spcFirstLastPara="1" rIns="68575" wrap="square" tIns="34275">
            <a:noAutofit/>
          </a:bodyPr>
          <a:lstStyle/>
          <a:p>
            <a:pPr indent="-323850" lvl="0" marL="457200" rtl="0" algn="just">
              <a:spcBef>
                <a:spcPts val="800"/>
              </a:spcBef>
              <a:spcAft>
                <a:spcPts val="0"/>
              </a:spcAft>
              <a:buSzPts val="1500"/>
              <a:buChar char="●"/>
            </a:pPr>
            <a:r>
              <a:rPr lang="en"/>
              <a:t>Betweenness centrality shows the extent to which a station acts as a bridge between other stations in the network. </a:t>
            </a:r>
            <a:br>
              <a:rPr lang="en"/>
            </a:br>
            <a:endParaRPr/>
          </a:p>
          <a:p>
            <a:pPr indent="-323850" lvl="0" marL="457200" rtl="0" algn="just">
              <a:spcBef>
                <a:spcPts val="0"/>
              </a:spcBef>
              <a:spcAft>
                <a:spcPts val="0"/>
              </a:spcAft>
              <a:buSzPts val="1500"/>
              <a:buChar char="●"/>
            </a:pPr>
            <a:r>
              <a:rPr lang="en"/>
              <a:t>The above nodes with high betweenness centrality can easily connect the stations that are not directly connected.</a:t>
            </a:r>
            <a:endParaRPr/>
          </a:p>
        </p:txBody>
      </p:sp>
      <p:pic>
        <p:nvPicPr>
          <p:cNvPr id="379" name="Google Shape;379;p43"/>
          <p:cNvPicPr preferRelativeResize="0"/>
          <p:nvPr/>
        </p:nvPicPr>
        <p:blipFill>
          <a:blip r:embed="rId3">
            <a:alphaModFix/>
          </a:blip>
          <a:stretch>
            <a:fillRect/>
          </a:stretch>
        </p:blipFill>
        <p:spPr>
          <a:xfrm>
            <a:off x="655150" y="852400"/>
            <a:ext cx="2301416" cy="1719350"/>
          </a:xfrm>
          <a:prstGeom prst="rect">
            <a:avLst/>
          </a:prstGeom>
          <a:noFill/>
          <a:ln>
            <a:noFill/>
          </a:ln>
        </p:spPr>
      </p:pic>
      <p:pic>
        <p:nvPicPr>
          <p:cNvPr id="380" name="Google Shape;380;p43"/>
          <p:cNvPicPr preferRelativeResize="0"/>
          <p:nvPr/>
        </p:nvPicPr>
        <p:blipFill>
          <a:blip r:embed="rId4">
            <a:alphaModFix/>
          </a:blip>
          <a:stretch>
            <a:fillRect/>
          </a:stretch>
        </p:blipFill>
        <p:spPr>
          <a:xfrm>
            <a:off x="3369225" y="852400"/>
            <a:ext cx="2500875" cy="1719350"/>
          </a:xfrm>
          <a:prstGeom prst="rect">
            <a:avLst/>
          </a:prstGeom>
          <a:noFill/>
          <a:ln>
            <a:noFill/>
          </a:ln>
        </p:spPr>
      </p:pic>
      <p:pic>
        <p:nvPicPr>
          <p:cNvPr id="381" name="Google Shape;381;p43"/>
          <p:cNvPicPr preferRelativeResize="0"/>
          <p:nvPr/>
        </p:nvPicPr>
        <p:blipFill>
          <a:blip r:embed="rId5">
            <a:alphaModFix/>
          </a:blip>
          <a:stretch>
            <a:fillRect/>
          </a:stretch>
        </p:blipFill>
        <p:spPr>
          <a:xfrm>
            <a:off x="6282739" y="852400"/>
            <a:ext cx="2658885" cy="1719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4"/>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Heatmap: Activity by the Hour: Weekday vs Weekend</a:t>
            </a:r>
            <a:endParaRPr/>
          </a:p>
        </p:txBody>
      </p:sp>
      <p:sp>
        <p:nvSpPr>
          <p:cNvPr id="387" name="Google Shape;387;p44"/>
          <p:cNvSpPr txBox="1"/>
          <p:nvPr>
            <p:ph idx="1" type="body"/>
          </p:nvPr>
        </p:nvSpPr>
        <p:spPr>
          <a:xfrm>
            <a:off x="0" y="1333975"/>
            <a:ext cx="2588100" cy="3015300"/>
          </a:xfrm>
          <a:prstGeom prst="rect">
            <a:avLst/>
          </a:prstGeom>
        </p:spPr>
        <p:txBody>
          <a:bodyPr anchorCtr="0" anchor="t" bIns="34275" lIns="68575" spcFirstLastPara="1" rIns="68575" wrap="square" tIns="34275">
            <a:normAutofit/>
          </a:bodyPr>
          <a:lstStyle/>
          <a:p>
            <a:pPr indent="-323850" lvl="0" marL="457200" rtl="0" algn="just">
              <a:spcBef>
                <a:spcPts val="800"/>
              </a:spcBef>
              <a:spcAft>
                <a:spcPts val="0"/>
              </a:spcAft>
              <a:buSzPts val="1500"/>
              <a:buChar char="●"/>
            </a:pPr>
            <a:r>
              <a:rPr lang="en"/>
              <a:t>We see that the total number of rides on weekdays is much higher prior and after office hours.</a:t>
            </a:r>
            <a:br>
              <a:rPr lang="en"/>
            </a:br>
            <a:endParaRPr/>
          </a:p>
          <a:p>
            <a:pPr indent="0" lvl="0" marL="457200" rtl="0" algn="just">
              <a:spcBef>
                <a:spcPts val="800"/>
              </a:spcBef>
              <a:spcAft>
                <a:spcPts val="0"/>
              </a:spcAft>
              <a:buNone/>
            </a:pPr>
            <a:r>
              <a:t/>
            </a:r>
            <a:endParaRPr/>
          </a:p>
          <a:p>
            <a:pPr indent="-323850" lvl="0" marL="457200" rtl="0" algn="just">
              <a:spcBef>
                <a:spcPts val="800"/>
              </a:spcBef>
              <a:spcAft>
                <a:spcPts val="0"/>
              </a:spcAft>
              <a:buSzPts val="1500"/>
              <a:buChar char="●"/>
            </a:pPr>
            <a:r>
              <a:rPr lang="en"/>
              <a:t>On weekends, activity increases midday with a higher concentration of rides between 12 and 4 pm.</a:t>
            </a:r>
            <a:endParaRPr/>
          </a:p>
        </p:txBody>
      </p:sp>
      <p:sp>
        <p:nvSpPr>
          <p:cNvPr id="388" name="Google Shape;388;p44"/>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Srushti Manjunath, Sarath Saroj</a:t>
            </a:r>
            <a:endParaRPr/>
          </a:p>
        </p:txBody>
      </p:sp>
      <p:sp>
        <p:nvSpPr>
          <p:cNvPr id="389" name="Google Shape;389;p44"/>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390" name="Google Shape;390;p44"/>
          <p:cNvPicPr preferRelativeResize="0"/>
          <p:nvPr/>
        </p:nvPicPr>
        <p:blipFill>
          <a:blip r:embed="rId3">
            <a:alphaModFix/>
          </a:blip>
          <a:stretch>
            <a:fillRect/>
          </a:stretch>
        </p:blipFill>
        <p:spPr>
          <a:xfrm>
            <a:off x="2588125" y="1246299"/>
            <a:ext cx="6236624" cy="3190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5"/>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Top 20 Start Stations</a:t>
            </a:r>
            <a:endParaRPr/>
          </a:p>
        </p:txBody>
      </p:sp>
      <p:sp>
        <p:nvSpPr>
          <p:cNvPr id="396" name="Google Shape;396;p45"/>
          <p:cNvSpPr txBox="1"/>
          <p:nvPr>
            <p:ph idx="1" type="body"/>
          </p:nvPr>
        </p:nvSpPr>
        <p:spPr>
          <a:xfrm>
            <a:off x="392400" y="1585050"/>
            <a:ext cx="3000900" cy="2320200"/>
          </a:xfrm>
          <a:prstGeom prst="rect">
            <a:avLst/>
          </a:prstGeom>
        </p:spPr>
        <p:txBody>
          <a:bodyPr anchorCtr="0" anchor="t" bIns="34275" lIns="68575" spcFirstLastPara="1" rIns="68575" wrap="square" tIns="34275">
            <a:noAutofit/>
          </a:bodyPr>
          <a:lstStyle/>
          <a:p>
            <a:pPr indent="-323850" lvl="0" marL="457200" rtl="0" algn="just">
              <a:lnSpc>
                <a:spcPct val="95000"/>
              </a:lnSpc>
              <a:spcBef>
                <a:spcPts val="800"/>
              </a:spcBef>
              <a:spcAft>
                <a:spcPts val="0"/>
              </a:spcAft>
              <a:buSzPts val="1500"/>
              <a:buChar char="●"/>
            </a:pPr>
            <a:r>
              <a:rPr lang="en"/>
              <a:t>T</a:t>
            </a:r>
            <a:r>
              <a:rPr lang="en"/>
              <a:t>he number of rides that are originating from the top 20 most popular start stations give us a better idea of which stations to place more bikes at the start of each day, as this will follow the same trend if we look at it on a daily basis.</a:t>
            </a:r>
            <a:endParaRPr/>
          </a:p>
        </p:txBody>
      </p:sp>
      <p:sp>
        <p:nvSpPr>
          <p:cNvPr id="397" name="Google Shape;397;p45"/>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Nikhil Arora, Gaurav Bhandari</a:t>
            </a:r>
            <a:endParaRPr/>
          </a:p>
        </p:txBody>
      </p:sp>
      <p:sp>
        <p:nvSpPr>
          <p:cNvPr id="398" name="Google Shape;398;p45"/>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399" name="Google Shape;399;p45"/>
          <p:cNvPicPr preferRelativeResize="0"/>
          <p:nvPr/>
        </p:nvPicPr>
        <p:blipFill>
          <a:blip r:embed="rId3">
            <a:alphaModFix/>
          </a:blip>
          <a:stretch>
            <a:fillRect/>
          </a:stretch>
        </p:blipFill>
        <p:spPr>
          <a:xfrm>
            <a:off x="3877400" y="285750"/>
            <a:ext cx="4266474" cy="4369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6"/>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Top 20 End Stations</a:t>
            </a:r>
            <a:endParaRPr/>
          </a:p>
        </p:txBody>
      </p:sp>
      <p:sp>
        <p:nvSpPr>
          <p:cNvPr id="405" name="Google Shape;405;p46"/>
          <p:cNvSpPr txBox="1"/>
          <p:nvPr>
            <p:ph idx="1" type="body"/>
          </p:nvPr>
        </p:nvSpPr>
        <p:spPr>
          <a:xfrm>
            <a:off x="489350" y="1026600"/>
            <a:ext cx="3102900" cy="3438300"/>
          </a:xfrm>
          <a:prstGeom prst="rect">
            <a:avLst/>
          </a:prstGeom>
        </p:spPr>
        <p:txBody>
          <a:bodyPr anchorCtr="0" anchor="t" bIns="34275" lIns="68575" spcFirstLastPara="1" rIns="68575" wrap="square" tIns="34275">
            <a:noAutofit/>
          </a:bodyPr>
          <a:lstStyle/>
          <a:p>
            <a:pPr indent="-323850" lvl="0" marL="457200" rtl="0" algn="just">
              <a:spcBef>
                <a:spcPts val="800"/>
              </a:spcBef>
              <a:spcAft>
                <a:spcPts val="0"/>
              </a:spcAft>
              <a:buSzPts val="1500"/>
              <a:buChar char="●"/>
            </a:pPr>
            <a:r>
              <a:rPr lang="en"/>
              <a:t>I</a:t>
            </a:r>
            <a:r>
              <a:rPr lang="en"/>
              <a:t>f an end station is very popular, but we find that the same station does not have many rides originating from there, then we can direct rebalancing vans to move bikes from that end station to more popular start stations so supply meets demand at the popular start stations.</a:t>
            </a:r>
            <a:endParaRPr/>
          </a:p>
          <a:p>
            <a:pPr indent="-323850" lvl="0" marL="457200" rtl="0" algn="just">
              <a:spcBef>
                <a:spcPts val="1000"/>
              </a:spcBef>
              <a:spcAft>
                <a:spcPts val="1000"/>
              </a:spcAft>
              <a:buSzPts val="1500"/>
              <a:buChar char="●"/>
            </a:pPr>
            <a:r>
              <a:rPr lang="en"/>
              <a:t>However we see that both the top 20 start and end stations are very similar in ride counts, so these can be considered as hubs in the network.</a:t>
            </a:r>
            <a:endParaRPr/>
          </a:p>
        </p:txBody>
      </p:sp>
      <p:sp>
        <p:nvSpPr>
          <p:cNvPr id="406" name="Google Shape;406;p46"/>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Nikhil Arora, Gaurav Bhandari</a:t>
            </a:r>
            <a:endParaRPr/>
          </a:p>
        </p:txBody>
      </p:sp>
      <p:sp>
        <p:nvSpPr>
          <p:cNvPr id="407" name="Google Shape;407;p46"/>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408" name="Google Shape;408;p46"/>
          <p:cNvPicPr preferRelativeResize="0"/>
          <p:nvPr/>
        </p:nvPicPr>
        <p:blipFill>
          <a:blip r:embed="rId3">
            <a:alphaModFix/>
          </a:blip>
          <a:stretch>
            <a:fillRect/>
          </a:stretch>
        </p:blipFill>
        <p:spPr>
          <a:xfrm>
            <a:off x="3768475" y="370600"/>
            <a:ext cx="4244425" cy="41656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7"/>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Seasonality</a:t>
            </a:r>
            <a:endParaRPr/>
          </a:p>
        </p:txBody>
      </p:sp>
      <p:sp>
        <p:nvSpPr>
          <p:cNvPr id="414" name="Google Shape;414;p47"/>
          <p:cNvSpPr txBox="1"/>
          <p:nvPr>
            <p:ph idx="1" type="body"/>
          </p:nvPr>
        </p:nvSpPr>
        <p:spPr>
          <a:xfrm>
            <a:off x="81650" y="1271550"/>
            <a:ext cx="2561400" cy="2943300"/>
          </a:xfrm>
          <a:prstGeom prst="rect">
            <a:avLst/>
          </a:prstGeom>
        </p:spPr>
        <p:txBody>
          <a:bodyPr anchorCtr="0" anchor="t" bIns="34275" lIns="68575" spcFirstLastPara="1" rIns="68575" wrap="square" tIns="34275">
            <a:normAutofit/>
          </a:bodyPr>
          <a:lstStyle/>
          <a:p>
            <a:pPr indent="-323850" lvl="0" marL="457200" rtl="0" algn="just">
              <a:spcBef>
                <a:spcPts val="800"/>
              </a:spcBef>
              <a:spcAft>
                <a:spcPts val="0"/>
              </a:spcAft>
              <a:buSzPts val="1500"/>
              <a:buChar char="●"/>
            </a:pPr>
            <a:r>
              <a:rPr lang="en"/>
              <a:t>W</a:t>
            </a:r>
            <a:r>
              <a:rPr lang="en"/>
              <a:t>e see a seasonality trend in the data with a much higher number of rides in the summer months when compared to the winter months.</a:t>
            </a:r>
            <a:endParaRPr/>
          </a:p>
          <a:p>
            <a:pPr indent="-323850" lvl="0" marL="457200" rtl="0" algn="just">
              <a:spcBef>
                <a:spcPts val="1000"/>
              </a:spcBef>
              <a:spcAft>
                <a:spcPts val="1000"/>
              </a:spcAft>
              <a:buSzPts val="1500"/>
              <a:buChar char="●"/>
            </a:pPr>
            <a:r>
              <a:rPr lang="en"/>
              <a:t>We decided to include this as a feature in our baseline model to help </a:t>
            </a:r>
            <a:r>
              <a:rPr lang="en"/>
              <a:t>our </a:t>
            </a:r>
            <a:r>
              <a:rPr lang="en"/>
              <a:t>predict</a:t>
            </a:r>
            <a:r>
              <a:rPr lang="en"/>
              <a:t>ions.</a:t>
            </a:r>
            <a:endParaRPr/>
          </a:p>
        </p:txBody>
      </p:sp>
      <p:sp>
        <p:nvSpPr>
          <p:cNvPr id="415" name="Google Shape;415;p47"/>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Nikhil Arora, Gaurav Bhandari</a:t>
            </a:r>
            <a:endParaRPr/>
          </a:p>
        </p:txBody>
      </p:sp>
      <p:sp>
        <p:nvSpPr>
          <p:cNvPr id="416" name="Google Shape;416;p47"/>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417" name="Google Shape;417;p47"/>
          <p:cNvPicPr preferRelativeResize="0"/>
          <p:nvPr/>
        </p:nvPicPr>
        <p:blipFill>
          <a:blip r:embed="rId3">
            <a:alphaModFix/>
          </a:blip>
          <a:stretch>
            <a:fillRect/>
          </a:stretch>
        </p:blipFill>
        <p:spPr>
          <a:xfrm>
            <a:off x="2890725" y="1099931"/>
            <a:ext cx="5999678" cy="336253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8"/>
          <p:cNvSpPr txBox="1"/>
          <p:nvPr>
            <p:ph idx="2" type="body"/>
          </p:nvPr>
        </p:nvSpPr>
        <p:spPr>
          <a:xfrm>
            <a:off x="0" y="1762125"/>
            <a:ext cx="3536100" cy="2848800"/>
          </a:xfrm>
          <a:prstGeom prst="rect">
            <a:avLst/>
          </a:prstGeom>
        </p:spPr>
        <p:txBody>
          <a:bodyPr anchorCtr="0" anchor="t" bIns="34275" lIns="68575" spcFirstLastPara="1" rIns="68575" wrap="square" tIns="34275">
            <a:normAutofit fontScale="85000" lnSpcReduction="10000"/>
          </a:bodyPr>
          <a:lstStyle/>
          <a:p>
            <a:pPr indent="-323056" lvl="0" marL="457200" rtl="0" algn="just">
              <a:spcBef>
                <a:spcPts val="800"/>
              </a:spcBef>
              <a:spcAft>
                <a:spcPts val="0"/>
              </a:spcAft>
              <a:buSzPct val="100000"/>
              <a:buChar char="●"/>
            </a:pPr>
            <a:r>
              <a:rPr lang="en" sz="1750"/>
              <a:t>There is also a </a:t>
            </a:r>
            <a:r>
              <a:rPr lang="en" sz="1750"/>
              <a:t>trend in the overall year on year on growth.</a:t>
            </a:r>
            <a:br>
              <a:rPr lang="en" sz="1750"/>
            </a:br>
            <a:endParaRPr sz="1750"/>
          </a:p>
          <a:p>
            <a:pPr indent="-323056" lvl="0" marL="457200" rtl="0" algn="just">
              <a:spcBef>
                <a:spcPts val="0"/>
              </a:spcBef>
              <a:spcAft>
                <a:spcPts val="0"/>
              </a:spcAft>
              <a:buSzPct val="100000"/>
              <a:buChar char="●"/>
            </a:pPr>
            <a:r>
              <a:rPr lang="en" sz="1750"/>
              <a:t>There is clearly a rising demand over the years(evident in the last two years- post COVID-19) so we can infer that this is a growing industry.</a:t>
            </a:r>
            <a:br>
              <a:rPr lang="en" sz="1750"/>
            </a:br>
            <a:endParaRPr sz="1750"/>
          </a:p>
          <a:p>
            <a:pPr indent="-309562" lvl="0" marL="457200" rtl="0" algn="just">
              <a:spcBef>
                <a:spcPts val="0"/>
              </a:spcBef>
              <a:spcAft>
                <a:spcPts val="0"/>
              </a:spcAft>
              <a:buSzPct val="85714"/>
              <a:buChar char="●"/>
            </a:pPr>
            <a:r>
              <a:rPr lang="en" sz="1750"/>
              <a:t>It has a </a:t>
            </a:r>
            <a:r>
              <a:rPr lang="en" sz="1750"/>
              <a:t>cyclical</a:t>
            </a:r>
            <a:r>
              <a:rPr lang="en" sz="1750"/>
              <a:t> demand pattern. </a:t>
            </a:r>
            <a:br>
              <a:rPr lang="en" sz="1750"/>
            </a:br>
            <a:r>
              <a:rPr lang="en" sz="1750"/>
              <a:t>T</a:t>
            </a:r>
            <a:r>
              <a:rPr lang="en" sz="1750"/>
              <a:t>here is seasonality in the data, with peaks in the summer months and valleys in the winter months.</a:t>
            </a:r>
            <a:r>
              <a:rPr lang="en" sz="1900"/>
              <a:t> </a:t>
            </a:r>
            <a:r>
              <a:rPr lang="en" sz="1900"/>
              <a:t> </a:t>
            </a:r>
            <a:br>
              <a:rPr lang="en"/>
            </a:br>
            <a:endParaRPr/>
          </a:p>
          <a:p>
            <a:pPr indent="0" lvl="0" marL="457200" rtl="0" algn="l">
              <a:spcBef>
                <a:spcPts val="800"/>
              </a:spcBef>
              <a:spcAft>
                <a:spcPts val="0"/>
              </a:spcAft>
              <a:buNone/>
            </a:pPr>
            <a:r>
              <a:t/>
            </a:r>
            <a:endParaRPr sz="1200">
              <a:solidFill>
                <a:srgbClr val="D5D5D5"/>
              </a:solidFill>
              <a:highlight>
                <a:srgbClr val="383838"/>
              </a:highlight>
              <a:latin typeface="Roboto"/>
              <a:ea typeface="Roboto"/>
              <a:cs typeface="Roboto"/>
              <a:sym typeface="Roboto"/>
            </a:endParaRPr>
          </a:p>
        </p:txBody>
      </p:sp>
      <p:sp>
        <p:nvSpPr>
          <p:cNvPr id="423" name="Google Shape;423;p48"/>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Yearly Trends </a:t>
            </a:r>
            <a:endParaRPr/>
          </a:p>
        </p:txBody>
      </p:sp>
      <p:sp>
        <p:nvSpPr>
          <p:cNvPr id="424" name="Google Shape;424;p48"/>
          <p:cNvSpPr txBox="1"/>
          <p:nvPr>
            <p:ph idx="1" type="body"/>
          </p:nvPr>
        </p:nvSpPr>
        <p:spPr>
          <a:xfrm>
            <a:off x="95250" y="1242300"/>
            <a:ext cx="3536100" cy="573600"/>
          </a:xfrm>
          <a:prstGeom prst="rect">
            <a:avLst/>
          </a:prstGeom>
        </p:spPr>
        <p:txBody>
          <a:bodyPr anchorCtr="0" anchor="ctr" bIns="34275" lIns="68575" spcFirstLastPara="1" rIns="68575" wrap="square" tIns="34275">
            <a:normAutofit/>
          </a:bodyPr>
          <a:lstStyle/>
          <a:p>
            <a:pPr indent="0" lvl="0" marL="0" rtl="0" algn="l">
              <a:spcBef>
                <a:spcPts val="800"/>
              </a:spcBef>
              <a:spcAft>
                <a:spcPts val="0"/>
              </a:spcAft>
              <a:buNone/>
            </a:pPr>
            <a:r>
              <a:rPr lang="en" sz="2000"/>
              <a:t>Cumulative</a:t>
            </a:r>
            <a:r>
              <a:rPr lang="en" sz="2000"/>
              <a:t> Rides over Years </a:t>
            </a:r>
            <a:endParaRPr sz="2000"/>
          </a:p>
        </p:txBody>
      </p:sp>
      <p:sp>
        <p:nvSpPr>
          <p:cNvPr id="425" name="Google Shape;425;p48"/>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426" name="Google Shape;426;p48"/>
          <p:cNvPicPr preferRelativeResize="0"/>
          <p:nvPr/>
        </p:nvPicPr>
        <p:blipFill>
          <a:blip r:embed="rId3">
            <a:alphaModFix/>
          </a:blip>
          <a:stretch>
            <a:fillRect/>
          </a:stretch>
        </p:blipFill>
        <p:spPr>
          <a:xfrm>
            <a:off x="3631350" y="1026106"/>
            <a:ext cx="5207851" cy="3300921"/>
          </a:xfrm>
          <a:prstGeom prst="rect">
            <a:avLst/>
          </a:prstGeom>
          <a:noFill/>
          <a:ln>
            <a:noFill/>
          </a:ln>
        </p:spPr>
      </p:pic>
      <p:sp>
        <p:nvSpPr>
          <p:cNvPr id="427" name="Google Shape;427;p48"/>
          <p:cNvSpPr txBox="1"/>
          <p:nvPr/>
        </p:nvSpPr>
        <p:spPr>
          <a:xfrm>
            <a:off x="342900" y="4767263"/>
            <a:ext cx="6115200" cy="273900"/>
          </a:xfrm>
          <a:prstGeom prst="rect">
            <a:avLst/>
          </a:prstGeom>
          <a:noFill/>
          <a:ln>
            <a:noFill/>
          </a:ln>
        </p:spPr>
        <p:txBody>
          <a:bodyPr anchorCtr="0" anchor="ctr" bIns="34275" lIns="68575" spcFirstLastPara="1" rIns="68575" wrap="square" tIns="34275">
            <a:normAutofit fontScale="70000" lnSpcReduction="20000"/>
          </a:bodyPr>
          <a:lstStyle/>
          <a:p>
            <a:pPr indent="0" lvl="0" marL="0" rtl="0" algn="ctr">
              <a:lnSpc>
                <a:spcPct val="90000"/>
              </a:lnSpc>
              <a:spcBef>
                <a:spcPts val="800"/>
              </a:spcBef>
              <a:spcAft>
                <a:spcPts val="0"/>
              </a:spcAft>
              <a:buNone/>
            </a:pPr>
            <a:r>
              <a:rPr lang="en" sz="2700">
                <a:solidFill>
                  <a:srgbClr val="FFFFFF"/>
                </a:solidFill>
              </a:rPr>
              <a:t>Nikhil Arora, Gaurav Bhandari</a:t>
            </a:r>
            <a:endParaRPr sz="90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9"/>
          <p:cNvSpPr txBox="1"/>
          <p:nvPr>
            <p:ph type="title"/>
          </p:nvPr>
        </p:nvSpPr>
        <p:spPr>
          <a:xfrm>
            <a:off x="628650" y="2015997"/>
            <a:ext cx="7886700" cy="9942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lang="en"/>
              <a:t> Baseline Model</a:t>
            </a:r>
            <a:endParaRPr/>
          </a:p>
        </p:txBody>
      </p:sp>
      <p:sp>
        <p:nvSpPr>
          <p:cNvPr id="433" name="Google Shape;433;p49"/>
          <p:cNvSpPr txBox="1"/>
          <p:nvPr>
            <p:ph idx="1" type="body"/>
          </p:nvPr>
        </p:nvSpPr>
        <p:spPr>
          <a:xfrm>
            <a:off x="342900" y="4767263"/>
            <a:ext cx="6115200" cy="273900"/>
          </a:xfrm>
          <a:prstGeom prst="rect">
            <a:avLst/>
          </a:prstGeom>
        </p:spPr>
        <p:txBody>
          <a:bodyPr anchorCtr="0" anchor="ctr" bIns="34275" lIns="68575" spcFirstLastPara="1" rIns="68575" wrap="square" tIns="34275">
            <a:normAutofit/>
          </a:bodyPr>
          <a:lstStyle/>
          <a:p>
            <a:pPr indent="0" lvl="0" marL="0" rtl="0" algn="l">
              <a:spcBef>
                <a:spcPts val="800"/>
              </a:spcBef>
              <a:spcAft>
                <a:spcPts val="0"/>
              </a:spcAft>
              <a:buNone/>
            </a:pPr>
            <a:r>
              <a:t/>
            </a:r>
            <a:endParaRPr/>
          </a:p>
        </p:txBody>
      </p:sp>
      <p:sp>
        <p:nvSpPr>
          <p:cNvPr id="434" name="Google Shape;434;p49"/>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50"/>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Clr>
                <a:schemeClr val="dk1"/>
              </a:buClr>
              <a:buSzPts val="1100"/>
              <a:buFont typeface="Arial"/>
              <a:buNone/>
            </a:pPr>
            <a:r>
              <a:rPr lang="en"/>
              <a:t>Feature Selection for Baseline Model </a:t>
            </a:r>
            <a:endParaRPr/>
          </a:p>
          <a:p>
            <a:pPr indent="0" lvl="0" marL="0" rtl="0" algn="l">
              <a:spcBef>
                <a:spcPts val="0"/>
              </a:spcBef>
              <a:spcAft>
                <a:spcPts val="0"/>
              </a:spcAft>
              <a:buNone/>
            </a:pPr>
            <a:r>
              <a:t/>
            </a:r>
            <a:endParaRPr/>
          </a:p>
        </p:txBody>
      </p:sp>
      <p:sp>
        <p:nvSpPr>
          <p:cNvPr id="440" name="Google Shape;440;p50"/>
          <p:cNvSpPr txBox="1"/>
          <p:nvPr>
            <p:ph idx="2" type="body"/>
          </p:nvPr>
        </p:nvSpPr>
        <p:spPr>
          <a:xfrm>
            <a:off x="34275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Nikhil Arora, Gaurav Bhandari, Sarath Saroj</a:t>
            </a:r>
            <a:endParaRPr/>
          </a:p>
        </p:txBody>
      </p:sp>
      <p:sp>
        <p:nvSpPr>
          <p:cNvPr id="441" name="Google Shape;441;p50"/>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442" name="Google Shape;442;p50"/>
          <p:cNvSpPr txBox="1"/>
          <p:nvPr>
            <p:ph idx="1" type="body"/>
          </p:nvPr>
        </p:nvSpPr>
        <p:spPr>
          <a:xfrm>
            <a:off x="183275" y="2765400"/>
            <a:ext cx="8683800" cy="834600"/>
          </a:xfrm>
          <a:prstGeom prst="rect">
            <a:avLst/>
          </a:prstGeom>
        </p:spPr>
        <p:txBody>
          <a:bodyPr anchorCtr="0" anchor="t" bIns="34275" lIns="68575" spcFirstLastPara="1" rIns="68575" wrap="square" tIns="34275">
            <a:noAutofit/>
          </a:bodyPr>
          <a:lstStyle/>
          <a:p>
            <a:pPr indent="-323850" lvl="0" marL="457200" rtl="0" algn="l">
              <a:lnSpc>
                <a:spcPct val="140000"/>
              </a:lnSpc>
              <a:spcBef>
                <a:spcPts val="800"/>
              </a:spcBef>
              <a:spcAft>
                <a:spcPts val="0"/>
              </a:spcAft>
              <a:buSzPts val="1500"/>
              <a:buChar char="●"/>
            </a:pPr>
            <a:r>
              <a:rPr lang="en"/>
              <a:t>From our exploratory data analysis, we found that there are other factors that change the demand of bikes at stations such as:</a:t>
            </a:r>
            <a:br>
              <a:rPr lang="en"/>
            </a:br>
            <a:endParaRPr/>
          </a:p>
        </p:txBody>
      </p:sp>
      <p:sp>
        <p:nvSpPr>
          <p:cNvPr id="443" name="Google Shape;443;p50"/>
          <p:cNvSpPr txBox="1"/>
          <p:nvPr/>
        </p:nvSpPr>
        <p:spPr>
          <a:xfrm>
            <a:off x="3968025" y="3111000"/>
            <a:ext cx="3347400" cy="976500"/>
          </a:xfrm>
          <a:prstGeom prst="rect">
            <a:avLst/>
          </a:prstGeom>
          <a:noFill/>
          <a:ln>
            <a:noFill/>
          </a:ln>
        </p:spPr>
        <p:txBody>
          <a:bodyPr anchorCtr="0" anchor="t" bIns="91425" lIns="91425" spcFirstLastPara="1" rIns="91425" wrap="square" tIns="91425">
            <a:noAutofit/>
          </a:bodyPr>
          <a:lstStyle/>
          <a:p>
            <a:pPr indent="-323850" lvl="0" marL="457200" rtl="0" algn="l">
              <a:lnSpc>
                <a:spcPct val="90000"/>
              </a:lnSpc>
              <a:spcBef>
                <a:spcPts val="0"/>
              </a:spcBef>
              <a:spcAft>
                <a:spcPts val="0"/>
              </a:spcAft>
              <a:buClr>
                <a:schemeClr val="dk2"/>
              </a:buClr>
              <a:buSzPts val="1500"/>
              <a:buChar char="●"/>
            </a:pPr>
            <a:r>
              <a:rPr lang="en" sz="1500">
                <a:solidFill>
                  <a:schemeClr val="dk2"/>
                </a:solidFill>
              </a:rPr>
              <a:t>Year</a:t>
            </a:r>
            <a:endParaRPr sz="1500">
              <a:solidFill>
                <a:schemeClr val="dk2"/>
              </a:solidFill>
            </a:endParaRPr>
          </a:p>
          <a:p>
            <a:pPr indent="-323850" lvl="0" marL="457200" rtl="0" algn="l">
              <a:lnSpc>
                <a:spcPct val="90000"/>
              </a:lnSpc>
              <a:spcBef>
                <a:spcPts val="0"/>
              </a:spcBef>
              <a:spcAft>
                <a:spcPts val="0"/>
              </a:spcAft>
              <a:buClr>
                <a:schemeClr val="dk2"/>
              </a:buClr>
              <a:buSzPts val="1500"/>
              <a:buChar char="●"/>
            </a:pPr>
            <a:r>
              <a:rPr lang="en" sz="1500">
                <a:solidFill>
                  <a:schemeClr val="dk2"/>
                </a:solidFill>
              </a:rPr>
              <a:t>Month of the year</a:t>
            </a:r>
            <a:endParaRPr sz="1500">
              <a:solidFill>
                <a:schemeClr val="dk2"/>
              </a:solidFill>
            </a:endParaRPr>
          </a:p>
          <a:p>
            <a:pPr indent="-323850" lvl="0" marL="457200" rtl="0" algn="l">
              <a:lnSpc>
                <a:spcPct val="90000"/>
              </a:lnSpc>
              <a:spcBef>
                <a:spcPts val="0"/>
              </a:spcBef>
              <a:spcAft>
                <a:spcPts val="0"/>
              </a:spcAft>
              <a:buClr>
                <a:schemeClr val="dk2"/>
              </a:buClr>
              <a:buSzPts val="1500"/>
              <a:buChar char="●"/>
            </a:pPr>
            <a:r>
              <a:rPr lang="en" sz="1500">
                <a:solidFill>
                  <a:schemeClr val="dk2"/>
                </a:solidFill>
              </a:rPr>
              <a:t>Day of the week</a:t>
            </a:r>
            <a:endParaRPr sz="1500">
              <a:solidFill>
                <a:schemeClr val="dk2"/>
              </a:solidFill>
            </a:endParaRPr>
          </a:p>
          <a:p>
            <a:pPr indent="-323850" lvl="0" marL="457200" rtl="0" algn="l">
              <a:lnSpc>
                <a:spcPct val="90000"/>
              </a:lnSpc>
              <a:spcBef>
                <a:spcPts val="0"/>
              </a:spcBef>
              <a:spcAft>
                <a:spcPts val="0"/>
              </a:spcAft>
              <a:buClr>
                <a:schemeClr val="dk2"/>
              </a:buClr>
              <a:buSzPts val="1500"/>
              <a:buChar char="●"/>
            </a:pPr>
            <a:r>
              <a:rPr lang="en" sz="1500">
                <a:solidFill>
                  <a:schemeClr val="dk2"/>
                </a:solidFill>
              </a:rPr>
              <a:t>Hour of the day</a:t>
            </a:r>
            <a:endParaRPr sz="1500">
              <a:solidFill>
                <a:schemeClr val="dk2"/>
              </a:solidFill>
            </a:endParaRPr>
          </a:p>
          <a:p>
            <a:pPr indent="0" lvl="0" marL="457200" rtl="0" algn="l">
              <a:lnSpc>
                <a:spcPct val="90000"/>
              </a:lnSpc>
              <a:spcBef>
                <a:spcPts val="0"/>
              </a:spcBef>
              <a:spcAft>
                <a:spcPts val="0"/>
              </a:spcAft>
              <a:buNone/>
            </a:pPr>
            <a:r>
              <a:t/>
            </a:r>
            <a:endParaRPr sz="2100">
              <a:solidFill>
                <a:schemeClr val="dk1"/>
              </a:solidFill>
            </a:endParaRPr>
          </a:p>
        </p:txBody>
      </p:sp>
      <p:sp>
        <p:nvSpPr>
          <p:cNvPr id="444" name="Google Shape;444;p50"/>
          <p:cNvSpPr txBox="1"/>
          <p:nvPr>
            <p:ph idx="1" type="body"/>
          </p:nvPr>
        </p:nvSpPr>
        <p:spPr>
          <a:xfrm>
            <a:off x="258925" y="3993050"/>
            <a:ext cx="8080500" cy="614400"/>
          </a:xfrm>
          <a:prstGeom prst="rect">
            <a:avLst/>
          </a:prstGeom>
        </p:spPr>
        <p:txBody>
          <a:bodyPr anchorCtr="0" anchor="t" bIns="34275" lIns="68575" spcFirstLastPara="1" rIns="68575" wrap="square" tIns="34275">
            <a:noAutofit/>
          </a:bodyPr>
          <a:lstStyle/>
          <a:p>
            <a:pPr indent="-323850" lvl="0" marL="457200" rtl="0" algn="l">
              <a:spcBef>
                <a:spcPts val="800"/>
              </a:spcBef>
              <a:spcAft>
                <a:spcPts val="0"/>
              </a:spcAft>
              <a:buSzPts val="1500"/>
              <a:buChar char="●"/>
            </a:pPr>
            <a:r>
              <a:rPr lang="en"/>
              <a:t>H</a:t>
            </a:r>
            <a:r>
              <a:rPr lang="en"/>
              <a:t>ot encoded the stations as features in our model.</a:t>
            </a:r>
            <a:endParaRPr/>
          </a:p>
          <a:p>
            <a:pPr indent="-323850" lvl="0" marL="457200" rtl="0" algn="l">
              <a:spcBef>
                <a:spcPts val="0"/>
              </a:spcBef>
              <a:spcAft>
                <a:spcPts val="0"/>
              </a:spcAft>
              <a:buSzPts val="1500"/>
              <a:buChar char="●"/>
            </a:pPr>
            <a:r>
              <a:rPr lang="en">
                <a:solidFill>
                  <a:srgbClr val="374151"/>
                </a:solidFill>
                <a:latin typeface="Roboto"/>
                <a:ea typeface="Roboto"/>
                <a:cs typeface="Roboto"/>
                <a:sym typeface="Roboto"/>
              </a:rPr>
              <a:t>Target label - incoming and outgoing rides for each station within every one-hour time frame.</a:t>
            </a:r>
            <a:br>
              <a:rPr lang="en"/>
            </a:br>
            <a:r>
              <a:rPr lang="en"/>
              <a:t>						</a:t>
            </a:r>
            <a:endParaRPr/>
          </a:p>
        </p:txBody>
      </p:sp>
      <p:pic>
        <p:nvPicPr>
          <p:cNvPr id="445" name="Google Shape;445;p50"/>
          <p:cNvPicPr preferRelativeResize="0"/>
          <p:nvPr/>
        </p:nvPicPr>
        <p:blipFill>
          <a:blip r:embed="rId3">
            <a:alphaModFix/>
          </a:blip>
          <a:stretch>
            <a:fillRect/>
          </a:stretch>
        </p:blipFill>
        <p:spPr>
          <a:xfrm>
            <a:off x="258925" y="1112650"/>
            <a:ext cx="8683802" cy="15826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3"/>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Our Team </a:t>
            </a:r>
            <a:endParaRPr/>
          </a:p>
        </p:txBody>
      </p:sp>
      <p:sp>
        <p:nvSpPr>
          <p:cNvPr id="260" name="Google Shape;260;p33"/>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sz="900"/>
              <a:t>‹#›</a:t>
            </a:fld>
            <a:endParaRPr sz="900"/>
          </a:p>
        </p:txBody>
      </p:sp>
      <p:pic>
        <p:nvPicPr>
          <p:cNvPr id="261" name="Google Shape;261;p33"/>
          <p:cNvPicPr preferRelativeResize="0"/>
          <p:nvPr>
            <p:ph idx="2" type="pic"/>
          </p:nvPr>
        </p:nvPicPr>
        <p:blipFill rotWithShape="1">
          <a:blip r:embed="rId3">
            <a:alphaModFix/>
          </a:blip>
          <a:srcRect b="37610" l="0" r="0" t="6479"/>
          <a:stretch/>
        </p:blipFill>
        <p:spPr>
          <a:xfrm>
            <a:off x="1475775" y="955163"/>
            <a:ext cx="1361300" cy="1140424"/>
          </a:xfrm>
          <a:prstGeom prst="rect">
            <a:avLst/>
          </a:prstGeom>
        </p:spPr>
      </p:pic>
      <p:pic>
        <p:nvPicPr>
          <p:cNvPr id="262" name="Google Shape;262;p33"/>
          <p:cNvPicPr preferRelativeResize="0"/>
          <p:nvPr>
            <p:ph idx="2" type="pic"/>
          </p:nvPr>
        </p:nvPicPr>
        <p:blipFill rotWithShape="1">
          <a:blip r:embed="rId4">
            <a:alphaModFix/>
          </a:blip>
          <a:srcRect b="32505" l="0" r="0" t="0"/>
          <a:stretch/>
        </p:blipFill>
        <p:spPr>
          <a:xfrm>
            <a:off x="5896125" y="983424"/>
            <a:ext cx="1283701" cy="1083900"/>
          </a:xfrm>
          <a:prstGeom prst="rect">
            <a:avLst/>
          </a:prstGeom>
        </p:spPr>
      </p:pic>
      <p:sp>
        <p:nvSpPr>
          <p:cNvPr id="263" name="Google Shape;263;p33"/>
          <p:cNvSpPr txBox="1"/>
          <p:nvPr/>
        </p:nvSpPr>
        <p:spPr>
          <a:xfrm>
            <a:off x="753100" y="2029050"/>
            <a:ext cx="24576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rPr>
              <a:t>Nikhil Arora</a:t>
            </a:r>
            <a:endParaRPr sz="1500">
              <a:solidFill>
                <a:schemeClr val="dk2"/>
              </a:solidFill>
            </a:endParaRPr>
          </a:p>
          <a:p>
            <a:pPr indent="0" lvl="0" marL="0" rtl="0" algn="l">
              <a:spcBef>
                <a:spcPts val="0"/>
              </a:spcBef>
              <a:spcAft>
                <a:spcPts val="0"/>
              </a:spcAft>
              <a:buNone/>
            </a:pPr>
            <a:r>
              <a:rPr lang="en" sz="1500" u="sng">
                <a:solidFill>
                  <a:schemeClr val="hlink"/>
                </a:solidFill>
                <a:hlinkClick r:id="rId5"/>
              </a:rPr>
              <a:t>na32@illinois.edu</a:t>
            </a:r>
            <a:endParaRPr sz="1500">
              <a:solidFill>
                <a:schemeClr val="dk2"/>
              </a:solidFill>
            </a:endParaRPr>
          </a:p>
          <a:p>
            <a:pPr indent="0" lvl="0" marL="0" rtl="0" algn="l">
              <a:spcBef>
                <a:spcPts val="0"/>
              </a:spcBef>
              <a:spcAft>
                <a:spcPts val="0"/>
              </a:spcAft>
              <a:buNone/>
            </a:pPr>
            <a:r>
              <a:rPr lang="en" sz="1050" u="sng">
                <a:solidFill>
                  <a:schemeClr val="hlink"/>
                </a:solidFill>
                <a:highlight>
                  <a:srgbClr val="FFFFFF"/>
                </a:highlight>
                <a:latin typeface="Roboto"/>
                <a:ea typeface="Roboto"/>
                <a:cs typeface="Roboto"/>
                <a:sym typeface="Roboto"/>
                <a:hlinkClick r:id="rId6"/>
              </a:rPr>
              <a:t>www.linkedin.com/in/nikhil-arora-uiuc</a:t>
            </a:r>
            <a:endParaRPr sz="105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05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chemeClr val="dk2"/>
              </a:solidFill>
            </a:endParaRPr>
          </a:p>
        </p:txBody>
      </p:sp>
      <p:sp>
        <p:nvSpPr>
          <p:cNvPr id="264" name="Google Shape;264;p33"/>
          <p:cNvSpPr txBox="1"/>
          <p:nvPr/>
        </p:nvSpPr>
        <p:spPr>
          <a:xfrm>
            <a:off x="5309175" y="2029050"/>
            <a:ext cx="3206100" cy="77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500">
                <a:solidFill>
                  <a:schemeClr val="dk2"/>
                </a:solidFill>
              </a:rPr>
              <a:t>Gaurav Bhandari</a:t>
            </a:r>
            <a:endParaRPr sz="1500">
              <a:solidFill>
                <a:schemeClr val="dk2"/>
              </a:solidFill>
            </a:endParaRPr>
          </a:p>
          <a:p>
            <a:pPr indent="0" lvl="0" marL="0" marR="0" rtl="0" algn="l">
              <a:lnSpc>
                <a:spcPct val="100000"/>
              </a:lnSpc>
              <a:spcBef>
                <a:spcPts val="0"/>
              </a:spcBef>
              <a:spcAft>
                <a:spcPts val="0"/>
              </a:spcAft>
              <a:buNone/>
            </a:pPr>
            <a:r>
              <a:rPr lang="en" sz="1500" u="sng">
                <a:solidFill>
                  <a:schemeClr val="hlink"/>
                </a:solidFill>
                <a:hlinkClick r:id="rId7"/>
              </a:rPr>
              <a:t>gauravb4@illinois.edu</a:t>
            </a:r>
            <a:endParaRPr sz="1500">
              <a:solidFill>
                <a:schemeClr val="dk2"/>
              </a:solidFill>
            </a:endParaRPr>
          </a:p>
          <a:p>
            <a:pPr indent="0" lvl="0" marL="0" marR="0" rtl="0" algn="l">
              <a:lnSpc>
                <a:spcPct val="100000"/>
              </a:lnSpc>
              <a:spcBef>
                <a:spcPts val="0"/>
              </a:spcBef>
              <a:spcAft>
                <a:spcPts val="0"/>
              </a:spcAft>
              <a:buNone/>
            </a:pPr>
            <a:r>
              <a:rPr lang="en" sz="1050" u="sng">
                <a:solidFill>
                  <a:schemeClr val="hlink"/>
                </a:solidFill>
                <a:highlight>
                  <a:srgbClr val="FFFFFF"/>
                </a:highlight>
                <a:latin typeface="Roboto"/>
                <a:ea typeface="Roboto"/>
                <a:cs typeface="Roboto"/>
                <a:sym typeface="Roboto"/>
                <a:hlinkClick r:id="rId8"/>
              </a:rPr>
              <a:t>www.linkedin.com/in/gaurav-bhandari-52417411b</a:t>
            </a:r>
            <a:endParaRPr sz="1050">
              <a:solidFill>
                <a:schemeClr val="dk1"/>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None/>
            </a:pPr>
            <a:r>
              <a:t/>
            </a:r>
            <a:endParaRPr sz="1050">
              <a:solidFill>
                <a:schemeClr val="dk1"/>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None/>
            </a:pPr>
            <a:r>
              <a:t/>
            </a:r>
            <a:endParaRPr sz="1500">
              <a:solidFill>
                <a:schemeClr val="dk2"/>
              </a:solidFill>
            </a:endParaRPr>
          </a:p>
        </p:txBody>
      </p:sp>
      <p:sp>
        <p:nvSpPr>
          <p:cNvPr id="265" name="Google Shape;265;p33"/>
          <p:cNvSpPr txBox="1"/>
          <p:nvPr/>
        </p:nvSpPr>
        <p:spPr>
          <a:xfrm>
            <a:off x="753100" y="3949250"/>
            <a:ext cx="2815800" cy="607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1500">
                <a:solidFill>
                  <a:schemeClr val="dk2"/>
                </a:solidFill>
              </a:rPr>
              <a:t>Srushti Manjunath</a:t>
            </a:r>
            <a:endParaRPr sz="1500">
              <a:solidFill>
                <a:schemeClr val="dk2"/>
              </a:solidFill>
            </a:endParaRPr>
          </a:p>
          <a:p>
            <a:pPr indent="0" lvl="0" marL="0" rtl="0" algn="l">
              <a:lnSpc>
                <a:spcPct val="90000"/>
              </a:lnSpc>
              <a:spcBef>
                <a:spcPts val="0"/>
              </a:spcBef>
              <a:spcAft>
                <a:spcPts val="0"/>
              </a:spcAft>
              <a:buNone/>
            </a:pPr>
            <a:r>
              <a:rPr lang="en" sz="1500" u="sng">
                <a:solidFill>
                  <a:schemeClr val="hlink"/>
                </a:solidFill>
                <a:hlinkClick r:id="rId9"/>
              </a:rPr>
              <a:t>srushti5@illinois.edu</a:t>
            </a:r>
            <a:endParaRPr sz="1500">
              <a:solidFill>
                <a:schemeClr val="dk2"/>
              </a:solidFill>
            </a:endParaRPr>
          </a:p>
          <a:p>
            <a:pPr indent="0" lvl="0" marL="0" rtl="0" algn="l">
              <a:lnSpc>
                <a:spcPct val="90000"/>
              </a:lnSpc>
              <a:spcBef>
                <a:spcPts val="0"/>
              </a:spcBef>
              <a:spcAft>
                <a:spcPts val="0"/>
              </a:spcAft>
              <a:buNone/>
            </a:pPr>
            <a:r>
              <a:rPr lang="en" sz="1000" u="sng">
                <a:solidFill>
                  <a:schemeClr val="hlink"/>
                </a:solidFill>
                <a:hlinkClick r:id="rId10"/>
              </a:rPr>
              <a:t>https://www.linkedin.com/in/srushti-manjunath/</a:t>
            </a:r>
            <a:br>
              <a:rPr lang="en" sz="1500">
                <a:solidFill>
                  <a:schemeClr val="dk2"/>
                </a:solidFill>
              </a:rPr>
            </a:br>
            <a:r>
              <a:rPr lang="en" sz="1500">
                <a:solidFill>
                  <a:schemeClr val="dk2"/>
                </a:solidFill>
              </a:rPr>
              <a:t> </a:t>
            </a:r>
            <a:endParaRPr sz="1500">
              <a:solidFill>
                <a:schemeClr val="dk2"/>
              </a:solidFill>
            </a:endParaRPr>
          </a:p>
        </p:txBody>
      </p:sp>
      <p:sp>
        <p:nvSpPr>
          <p:cNvPr id="266" name="Google Shape;266;p33"/>
          <p:cNvSpPr txBox="1"/>
          <p:nvPr/>
        </p:nvSpPr>
        <p:spPr>
          <a:xfrm>
            <a:off x="5337675" y="3955600"/>
            <a:ext cx="2524500" cy="6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rPr>
              <a:t>Sarath Saroj</a:t>
            </a:r>
            <a:endParaRPr sz="1500">
              <a:solidFill>
                <a:schemeClr val="dk2"/>
              </a:solidFill>
            </a:endParaRPr>
          </a:p>
          <a:p>
            <a:pPr indent="0" lvl="0" marL="0" rtl="0" algn="l">
              <a:spcBef>
                <a:spcPts val="0"/>
              </a:spcBef>
              <a:spcAft>
                <a:spcPts val="0"/>
              </a:spcAft>
              <a:buNone/>
            </a:pPr>
            <a:r>
              <a:rPr lang="en" sz="1500" u="sng">
                <a:solidFill>
                  <a:schemeClr val="hlink"/>
                </a:solidFill>
                <a:hlinkClick r:id="rId11"/>
              </a:rPr>
              <a:t>ssaroj2@illinois.edu</a:t>
            </a:r>
            <a:endParaRPr sz="1500">
              <a:solidFill>
                <a:schemeClr val="dk2"/>
              </a:solidFill>
            </a:endParaRPr>
          </a:p>
          <a:p>
            <a:pPr indent="0" lvl="0" marL="0" marR="0" rtl="0" algn="l">
              <a:lnSpc>
                <a:spcPct val="90000"/>
              </a:lnSpc>
              <a:spcBef>
                <a:spcPts val="0"/>
              </a:spcBef>
              <a:spcAft>
                <a:spcPts val="0"/>
              </a:spcAft>
              <a:buNone/>
            </a:pPr>
            <a:r>
              <a:rPr lang="en" sz="1000" u="sng">
                <a:solidFill>
                  <a:schemeClr val="hlink"/>
                </a:solidFill>
              </a:rPr>
              <a:t>https://www.linkedin.com/in/sarathsaroj/</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Clr>
                <a:schemeClr val="dk1"/>
              </a:buClr>
              <a:buSzPts val="1100"/>
              <a:buFont typeface="Arial"/>
              <a:buNone/>
            </a:pPr>
            <a:r>
              <a:t/>
            </a:r>
            <a:endParaRPr sz="1500">
              <a:solidFill>
                <a:schemeClr val="dk2"/>
              </a:solidFill>
            </a:endParaRPr>
          </a:p>
        </p:txBody>
      </p:sp>
      <p:pic>
        <p:nvPicPr>
          <p:cNvPr id="267" name="Google Shape;267;p33"/>
          <p:cNvPicPr preferRelativeResize="0"/>
          <p:nvPr>
            <p:ph idx="2" type="pic"/>
          </p:nvPr>
        </p:nvPicPr>
        <p:blipFill rotWithShape="1">
          <a:blip r:embed="rId12">
            <a:alphaModFix/>
          </a:blip>
          <a:srcRect b="8075" l="0" r="0" t="8067"/>
          <a:stretch/>
        </p:blipFill>
        <p:spPr>
          <a:xfrm>
            <a:off x="1514575" y="2806750"/>
            <a:ext cx="1283701" cy="1083899"/>
          </a:xfrm>
          <a:prstGeom prst="rect">
            <a:avLst/>
          </a:prstGeom>
        </p:spPr>
      </p:pic>
      <p:pic>
        <p:nvPicPr>
          <p:cNvPr id="268" name="Google Shape;268;p33"/>
          <p:cNvPicPr preferRelativeResize="0"/>
          <p:nvPr>
            <p:ph idx="2" type="pic"/>
          </p:nvPr>
        </p:nvPicPr>
        <p:blipFill rotWithShape="1">
          <a:blip r:embed="rId13">
            <a:alphaModFix/>
          </a:blip>
          <a:srcRect b="7783" l="0" r="0" t="7792"/>
          <a:stretch/>
        </p:blipFill>
        <p:spPr>
          <a:xfrm>
            <a:off x="5896125" y="2806751"/>
            <a:ext cx="1361400" cy="1149300"/>
          </a:xfrm>
          <a:prstGeom prst="rect">
            <a:avLst/>
          </a:prstGeom>
        </p:spPr>
      </p:pic>
      <p:sp>
        <p:nvSpPr>
          <p:cNvPr id="269" name="Google Shape;269;p33"/>
          <p:cNvSpPr txBox="1"/>
          <p:nvPr>
            <p:ph idx="3" type="body"/>
          </p:nvPr>
        </p:nvSpPr>
        <p:spPr>
          <a:xfrm>
            <a:off x="342900" y="4767263"/>
            <a:ext cx="6115200" cy="273900"/>
          </a:xfrm>
          <a:prstGeom prst="rect">
            <a:avLst/>
          </a:prstGeom>
        </p:spPr>
        <p:txBody>
          <a:bodyPr anchorCtr="0" anchor="t" bIns="34275" lIns="68575" spcFirstLastPara="1" rIns="68575" wrap="square" tIns="34275">
            <a:normAutofit fontScale="55000"/>
          </a:bodyPr>
          <a:lstStyle/>
          <a:p>
            <a:pPr indent="0" lvl="0" marL="0" rtl="0" algn="ctr">
              <a:spcBef>
                <a:spcPts val="800"/>
              </a:spcBef>
              <a:spcAft>
                <a:spcPts val="0"/>
              </a:spcAft>
              <a:buClr>
                <a:schemeClr val="dk1"/>
              </a:buClr>
              <a:buSzPct val="40740"/>
              <a:buFont typeface="Arial"/>
              <a:buNone/>
            </a:pPr>
            <a:r>
              <a:rPr lang="en" sz="2700"/>
              <a:t>Nikhil Arora, Gaurav Bhandari, Srushti Manjunath, Sarath Saroj</a:t>
            </a:r>
            <a:endParaRPr/>
          </a:p>
        </p:txBody>
      </p:sp>
      <p:sp>
        <p:nvSpPr>
          <p:cNvPr id="270" name="Google Shape;270;p33"/>
          <p:cNvSpPr txBox="1"/>
          <p:nvPr/>
        </p:nvSpPr>
        <p:spPr>
          <a:xfrm>
            <a:off x="342900" y="4767263"/>
            <a:ext cx="6115200" cy="273900"/>
          </a:xfrm>
          <a:prstGeom prst="rect">
            <a:avLst/>
          </a:prstGeom>
          <a:noFill/>
          <a:ln>
            <a:noFill/>
          </a:ln>
        </p:spPr>
        <p:txBody>
          <a:bodyPr anchorCtr="0" anchor="ctr" bIns="34275" lIns="68575" spcFirstLastPara="1" rIns="68575" wrap="square" tIns="34275">
            <a:normAutofit fontScale="55000"/>
          </a:bodyPr>
          <a:lstStyle/>
          <a:p>
            <a:pPr indent="0" lvl="0" marL="0" rtl="0" algn="ctr">
              <a:lnSpc>
                <a:spcPct val="90000"/>
              </a:lnSpc>
              <a:spcBef>
                <a:spcPts val="800"/>
              </a:spcBef>
              <a:spcAft>
                <a:spcPts val="0"/>
              </a:spcAft>
              <a:buNone/>
            </a:pPr>
            <a:r>
              <a:rPr lang="en" sz="2700">
                <a:solidFill>
                  <a:srgbClr val="FFFFFF"/>
                </a:solidFill>
              </a:rPr>
              <a:t>Nikhil Arora, Gaurav Bhandari, Srushti Manjunath, Sarath Saroj</a:t>
            </a:r>
            <a:endParaRPr sz="9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51"/>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Model - Simple Feed Forward</a:t>
            </a:r>
            <a:endParaRPr/>
          </a:p>
        </p:txBody>
      </p:sp>
      <p:sp>
        <p:nvSpPr>
          <p:cNvPr id="451" name="Google Shape;451;p51"/>
          <p:cNvSpPr txBox="1"/>
          <p:nvPr>
            <p:ph idx="1" type="body"/>
          </p:nvPr>
        </p:nvSpPr>
        <p:spPr>
          <a:xfrm>
            <a:off x="255600" y="1346800"/>
            <a:ext cx="8011200" cy="3090300"/>
          </a:xfrm>
          <a:prstGeom prst="rect">
            <a:avLst/>
          </a:prstGeom>
        </p:spPr>
        <p:txBody>
          <a:bodyPr anchorCtr="0" anchor="t" bIns="34275" lIns="68575" spcFirstLastPara="1" rIns="68575" wrap="square" tIns="34275">
            <a:normAutofit lnSpcReduction="20000"/>
          </a:bodyPr>
          <a:lstStyle/>
          <a:p>
            <a:pPr indent="0" lvl="0" marL="0" rtl="0" algn="just">
              <a:spcBef>
                <a:spcPts val="800"/>
              </a:spcBef>
              <a:spcAft>
                <a:spcPts val="0"/>
              </a:spcAft>
              <a:buNone/>
            </a:pPr>
            <a:r>
              <a:t/>
            </a:r>
            <a:endParaRPr sz="1750"/>
          </a:p>
          <a:p>
            <a:pPr indent="0" lvl="0" marL="0" rtl="0" algn="just">
              <a:spcBef>
                <a:spcPts val="800"/>
              </a:spcBef>
              <a:spcAft>
                <a:spcPts val="0"/>
              </a:spcAft>
              <a:buNone/>
            </a:pPr>
            <a:r>
              <a:t/>
            </a:r>
            <a:endParaRPr sz="1750"/>
          </a:p>
          <a:p>
            <a:pPr indent="0" lvl="0" marL="0" rtl="0" algn="just">
              <a:spcBef>
                <a:spcPts val="800"/>
              </a:spcBef>
              <a:spcAft>
                <a:spcPts val="0"/>
              </a:spcAft>
              <a:buNone/>
            </a:pPr>
            <a:r>
              <a:t/>
            </a:r>
            <a:endParaRPr sz="1750"/>
          </a:p>
          <a:p>
            <a:pPr indent="-339725" lvl="0" marL="457200" rtl="0" algn="just">
              <a:lnSpc>
                <a:spcPct val="150000"/>
              </a:lnSpc>
              <a:spcBef>
                <a:spcPts val="800"/>
              </a:spcBef>
              <a:spcAft>
                <a:spcPts val="0"/>
              </a:spcAft>
              <a:buSzPts val="1750"/>
              <a:buChar char="●"/>
            </a:pPr>
            <a:r>
              <a:rPr lang="en" sz="1750"/>
              <a:t>2 hidden layers</a:t>
            </a:r>
            <a:endParaRPr sz="1750"/>
          </a:p>
          <a:p>
            <a:pPr indent="-339725" lvl="0" marL="457200" rtl="0" algn="just">
              <a:lnSpc>
                <a:spcPct val="150000"/>
              </a:lnSpc>
              <a:spcBef>
                <a:spcPts val="0"/>
              </a:spcBef>
              <a:spcAft>
                <a:spcPts val="0"/>
              </a:spcAft>
              <a:buSzPts val="1750"/>
              <a:buChar char="●"/>
            </a:pPr>
            <a:r>
              <a:rPr lang="en" sz="1750"/>
              <a:t>ReLU Activation</a:t>
            </a:r>
            <a:endParaRPr sz="1750"/>
          </a:p>
          <a:p>
            <a:pPr indent="-339725" lvl="0" marL="457200" rtl="0" algn="just">
              <a:lnSpc>
                <a:spcPct val="150000"/>
              </a:lnSpc>
              <a:spcBef>
                <a:spcPts val="0"/>
              </a:spcBef>
              <a:spcAft>
                <a:spcPts val="0"/>
              </a:spcAft>
              <a:buSzPts val="1750"/>
              <a:buChar char="●"/>
            </a:pPr>
            <a:r>
              <a:rPr lang="en" sz="1750"/>
              <a:t>Final Linear Layer</a:t>
            </a:r>
            <a:endParaRPr sz="1750"/>
          </a:p>
          <a:p>
            <a:pPr indent="0" lvl="0" marL="457200" rtl="0" algn="just">
              <a:lnSpc>
                <a:spcPct val="150000"/>
              </a:lnSpc>
              <a:spcBef>
                <a:spcPts val="800"/>
              </a:spcBef>
              <a:spcAft>
                <a:spcPts val="0"/>
              </a:spcAft>
              <a:buNone/>
            </a:pPr>
            <a:br>
              <a:rPr lang="en" sz="1750"/>
            </a:br>
            <a:endParaRPr sz="1750"/>
          </a:p>
          <a:p>
            <a:pPr indent="0" lvl="0" marL="0" rtl="0" algn="l">
              <a:spcBef>
                <a:spcPts val="800"/>
              </a:spcBef>
              <a:spcAft>
                <a:spcPts val="0"/>
              </a:spcAft>
              <a:buNone/>
            </a:pPr>
            <a:r>
              <a:t/>
            </a:r>
            <a:endParaRPr/>
          </a:p>
        </p:txBody>
      </p:sp>
      <p:sp>
        <p:nvSpPr>
          <p:cNvPr id="452" name="Google Shape;452;p51"/>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Nikhil Arora, Gaurav Bhandari, Sarath Saroj</a:t>
            </a:r>
            <a:endParaRPr/>
          </a:p>
        </p:txBody>
      </p:sp>
      <p:sp>
        <p:nvSpPr>
          <p:cNvPr id="453" name="Google Shape;453;p51"/>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454" name="Google Shape;454;p51"/>
          <p:cNvPicPr preferRelativeResize="0"/>
          <p:nvPr/>
        </p:nvPicPr>
        <p:blipFill>
          <a:blip r:embed="rId3">
            <a:alphaModFix/>
          </a:blip>
          <a:stretch>
            <a:fillRect/>
          </a:stretch>
        </p:blipFill>
        <p:spPr>
          <a:xfrm>
            <a:off x="3586025" y="1268550"/>
            <a:ext cx="5481300" cy="3090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52"/>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Hyperparameter</a:t>
            </a:r>
            <a:endParaRPr/>
          </a:p>
        </p:txBody>
      </p:sp>
      <p:sp>
        <p:nvSpPr>
          <p:cNvPr id="460" name="Google Shape;460;p52"/>
          <p:cNvSpPr txBox="1"/>
          <p:nvPr>
            <p:ph idx="1" type="body"/>
          </p:nvPr>
        </p:nvSpPr>
        <p:spPr>
          <a:xfrm>
            <a:off x="489347" y="1346812"/>
            <a:ext cx="7777500" cy="3090300"/>
          </a:xfrm>
          <a:prstGeom prst="rect">
            <a:avLst/>
          </a:prstGeom>
        </p:spPr>
        <p:txBody>
          <a:bodyPr anchorCtr="0" anchor="t" bIns="34275" lIns="68575" spcFirstLastPara="1" rIns="68575" wrap="square" tIns="34275">
            <a:normAutofit/>
          </a:bodyPr>
          <a:lstStyle/>
          <a:p>
            <a:pPr indent="0" lvl="0" marL="457200" rtl="0" algn="just">
              <a:lnSpc>
                <a:spcPct val="150000"/>
              </a:lnSpc>
              <a:spcBef>
                <a:spcPts val="800"/>
              </a:spcBef>
              <a:spcAft>
                <a:spcPts val="0"/>
              </a:spcAft>
              <a:buNone/>
            </a:pPr>
            <a:r>
              <a:t/>
            </a:r>
            <a:endParaRPr sz="1750"/>
          </a:p>
          <a:p>
            <a:pPr indent="0" lvl="0" marL="457200" rtl="0" algn="just">
              <a:lnSpc>
                <a:spcPct val="150000"/>
              </a:lnSpc>
              <a:spcBef>
                <a:spcPts val="800"/>
              </a:spcBef>
              <a:spcAft>
                <a:spcPts val="0"/>
              </a:spcAft>
              <a:buNone/>
            </a:pPr>
            <a:r>
              <a:t/>
            </a:r>
            <a:endParaRPr sz="1750"/>
          </a:p>
          <a:p>
            <a:pPr indent="-323850" lvl="0" marL="457200" rtl="0" algn="l">
              <a:lnSpc>
                <a:spcPct val="150000"/>
              </a:lnSpc>
              <a:spcBef>
                <a:spcPts val="0"/>
              </a:spcBef>
              <a:spcAft>
                <a:spcPts val="0"/>
              </a:spcAft>
              <a:buSzPts val="1500"/>
              <a:buChar char="●"/>
            </a:pPr>
            <a:r>
              <a:rPr lang="en">
                <a:solidFill>
                  <a:schemeClr val="dk1"/>
                </a:solidFill>
              </a:rPr>
              <a:t>Batch size=32</a:t>
            </a:r>
            <a:endParaRPr/>
          </a:p>
          <a:p>
            <a:pPr indent="-323850" lvl="0" marL="457200" rtl="0" algn="l">
              <a:lnSpc>
                <a:spcPct val="150000"/>
              </a:lnSpc>
              <a:spcBef>
                <a:spcPts val="0"/>
              </a:spcBef>
              <a:spcAft>
                <a:spcPts val="0"/>
              </a:spcAft>
              <a:buSzPts val="1500"/>
              <a:buChar char="●"/>
            </a:pPr>
            <a:r>
              <a:rPr lang="en">
                <a:solidFill>
                  <a:schemeClr val="dk1"/>
                </a:solidFill>
              </a:rPr>
              <a:t>Adam optimiser</a:t>
            </a:r>
            <a:endParaRPr/>
          </a:p>
          <a:p>
            <a:pPr indent="-323850" lvl="0" marL="457200" rtl="0" algn="l">
              <a:lnSpc>
                <a:spcPct val="150000"/>
              </a:lnSpc>
              <a:spcBef>
                <a:spcPts val="0"/>
              </a:spcBef>
              <a:spcAft>
                <a:spcPts val="0"/>
              </a:spcAft>
              <a:buSzPts val="1500"/>
              <a:buChar char="●"/>
            </a:pPr>
            <a:r>
              <a:rPr lang="en">
                <a:solidFill>
                  <a:schemeClr val="dk1"/>
                </a:solidFill>
              </a:rPr>
              <a:t>10 Epochs</a:t>
            </a:r>
            <a:endParaRPr/>
          </a:p>
          <a:p>
            <a:pPr indent="0" lvl="0" marL="457200" rtl="0" algn="just">
              <a:lnSpc>
                <a:spcPct val="150000"/>
              </a:lnSpc>
              <a:spcBef>
                <a:spcPts val="800"/>
              </a:spcBef>
              <a:spcAft>
                <a:spcPts val="0"/>
              </a:spcAft>
              <a:buClr>
                <a:schemeClr val="dk1"/>
              </a:buClr>
              <a:buSzPts val="1100"/>
              <a:buFont typeface="Arial"/>
              <a:buNone/>
            </a:pPr>
            <a:br>
              <a:rPr lang="en" sz="1750"/>
            </a:br>
            <a:endParaRPr/>
          </a:p>
        </p:txBody>
      </p:sp>
      <p:sp>
        <p:nvSpPr>
          <p:cNvPr id="461" name="Google Shape;461;p52"/>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Nikhil Arora, Gaurav Bhandari, Sarath Saroj</a:t>
            </a:r>
            <a:endParaRPr/>
          </a:p>
        </p:txBody>
      </p:sp>
      <p:sp>
        <p:nvSpPr>
          <p:cNvPr id="462" name="Google Shape;462;p52"/>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463" name="Google Shape;463;p52"/>
          <p:cNvPicPr preferRelativeResize="0"/>
          <p:nvPr/>
        </p:nvPicPr>
        <p:blipFill>
          <a:blip r:embed="rId3">
            <a:alphaModFix/>
          </a:blip>
          <a:stretch>
            <a:fillRect/>
          </a:stretch>
        </p:blipFill>
        <p:spPr>
          <a:xfrm>
            <a:off x="4332050" y="1099925"/>
            <a:ext cx="3883276" cy="35089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53"/>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Evaluation of Baseline Model </a:t>
            </a:r>
            <a:endParaRPr/>
          </a:p>
        </p:txBody>
      </p:sp>
      <p:sp>
        <p:nvSpPr>
          <p:cNvPr id="469" name="Google Shape;469;p53"/>
          <p:cNvSpPr txBox="1"/>
          <p:nvPr>
            <p:ph idx="1" type="body"/>
          </p:nvPr>
        </p:nvSpPr>
        <p:spPr>
          <a:xfrm>
            <a:off x="489347" y="1346812"/>
            <a:ext cx="7777500" cy="30903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p:txBody>
      </p:sp>
      <p:sp>
        <p:nvSpPr>
          <p:cNvPr id="470" name="Google Shape;470;p53"/>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Nikhil Arora, Gaurav Bhandar, Sarath Saroj</a:t>
            </a:r>
            <a:endParaRPr/>
          </a:p>
        </p:txBody>
      </p:sp>
      <p:sp>
        <p:nvSpPr>
          <p:cNvPr id="471" name="Google Shape;471;p53"/>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472" name="Google Shape;472;p53"/>
          <p:cNvPicPr preferRelativeResize="0"/>
          <p:nvPr/>
        </p:nvPicPr>
        <p:blipFill>
          <a:blip r:embed="rId3">
            <a:alphaModFix/>
          </a:blip>
          <a:stretch>
            <a:fillRect/>
          </a:stretch>
        </p:blipFill>
        <p:spPr>
          <a:xfrm>
            <a:off x="489350" y="983900"/>
            <a:ext cx="7638101" cy="345318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54"/>
          <p:cNvSpPr txBox="1"/>
          <p:nvPr>
            <p:ph type="title"/>
          </p:nvPr>
        </p:nvSpPr>
        <p:spPr>
          <a:xfrm>
            <a:off x="628650" y="2015997"/>
            <a:ext cx="7886700" cy="9942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lang="en"/>
              <a:t> Final Model: STGCN</a:t>
            </a:r>
            <a:endParaRPr/>
          </a:p>
        </p:txBody>
      </p:sp>
      <p:sp>
        <p:nvSpPr>
          <p:cNvPr id="478" name="Google Shape;478;p54"/>
          <p:cNvSpPr txBox="1"/>
          <p:nvPr>
            <p:ph idx="1" type="body"/>
          </p:nvPr>
        </p:nvSpPr>
        <p:spPr>
          <a:xfrm>
            <a:off x="342900" y="4767263"/>
            <a:ext cx="6115200" cy="273900"/>
          </a:xfrm>
          <a:prstGeom prst="rect">
            <a:avLst/>
          </a:prstGeom>
        </p:spPr>
        <p:txBody>
          <a:bodyPr anchorCtr="0" anchor="ctr" bIns="34275" lIns="68575" spcFirstLastPara="1" rIns="68575" wrap="square" tIns="34275">
            <a:normAutofit/>
          </a:bodyPr>
          <a:lstStyle/>
          <a:p>
            <a:pPr indent="0" lvl="0" marL="0" rtl="0" algn="l">
              <a:spcBef>
                <a:spcPts val="800"/>
              </a:spcBef>
              <a:spcAft>
                <a:spcPts val="0"/>
              </a:spcAft>
              <a:buNone/>
            </a:pPr>
            <a:r>
              <a:t/>
            </a:r>
            <a:endParaRPr/>
          </a:p>
        </p:txBody>
      </p:sp>
      <p:sp>
        <p:nvSpPr>
          <p:cNvPr id="479" name="Google Shape;479;p54"/>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55"/>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STGCN Model</a:t>
            </a:r>
            <a:endParaRPr/>
          </a:p>
        </p:txBody>
      </p:sp>
      <p:sp>
        <p:nvSpPr>
          <p:cNvPr id="485" name="Google Shape;485;p55"/>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Srushti Manjunath, Sarath Saroj</a:t>
            </a:r>
            <a:endParaRPr/>
          </a:p>
        </p:txBody>
      </p:sp>
      <p:sp>
        <p:nvSpPr>
          <p:cNvPr id="486" name="Google Shape;486;p55"/>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487" name="Google Shape;487;p55"/>
          <p:cNvPicPr preferRelativeResize="0"/>
          <p:nvPr/>
        </p:nvPicPr>
        <p:blipFill>
          <a:blip r:embed="rId3">
            <a:alphaModFix/>
          </a:blip>
          <a:stretch>
            <a:fillRect/>
          </a:stretch>
        </p:blipFill>
        <p:spPr>
          <a:xfrm>
            <a:off x="1746575" y="1401145"/>
            <a:ext cx="5263025" cy="27893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6"/>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Features</a:t>
            </a:r>
            <a:endParaRPr/>
          </a:p>
        </p:txBody>
      </p:sp>
      <p:sp>
        <p:nvSpPr>
          <p:cNvPr id="493" name="Google Shape;493;p56"/>
          <p:cNvSpPr txBox="1"/>
          <p:nvPr>
            <p:ph idx="1" type="body"/>
          </p:nvPr>
        </p:nvSpPr>
        <p:spPr>
          <a:xfrm>
            <a:off x="489347" y="1346812"/>
            <a:ext cx="7777500" cy="3090300"/>
          </a:xfrm>
          <a:prstGeom prst="rect">
            <a:avLst/>
          </a:prstGeom>
        </p:spPr>
        <p:txBody>
          <a:bodyPr anchorCtr="0" anchor="t" bIns="34275" lIns="68575" spcFirstLastPara="1" rIns="68575" wrap="square" tIns="34275">
            <a:normAutofit/>
          </a:bodyPr>
          <a:lstStyle/>
          <a:p>
            <a:pPr indent="-323850" lvl="0" marL="457200" rtl="0" algn="l">
              <a:spcBef>
                <a:spcPts val="800"/>
              </a:spcBef>
              <a:spcAft>
                <a:spcPts val="0"/>
              </a:spcAft>
              <a:buSzPts val="1500"/>
              <a:buChar char="●"/>
            </a:pPr>
            <a:r>
              <a:rPr lang="en"/>
              <a:t>Number of unique stations: 498</a:t>
            </a:r>
            <a:br>
              <a:rPr lang="en"/>
            </a:br>
            <a:endParaRPr/>
          </a:p>
          <a:p>
            <a:pPr indent="-323850" lvl="0" marL="457200" rtl="0" algn="l">
              <a:spcBef>
                <a:spcPts val="0"/>
              </a:spcBef>
              <a:spcAft>
                <a:spcPts val="0"/>
              </a:spcAft>
              <a:buSzPts val="1500"/>
              <a:buChar char="●"/>
            </a:pPr>
            <a:r>
              <a:rPr lang="en"/>
              <a:t>Number of net rides for every 30 minute interval</a:t>
            </a:r>
            <a:br>
              <a:rPr lang="en"/>
            </a:br>
            <a:endParaRPr/>
          </a:p>
          <a:p>
            <a:pPr indent="-323850" lvl="0" marL="457200" rtl="0" algn="l">
              <a:spcBef>
                <a:spcPts val="0"/>
              </a:spcBef>
              <a:spcAft>
                <a:spcPts val="0"/>
              </a:spcAft>
              <a:buSzPts val="1500"/>
              <a:buChar char="●"/>
            </a:pPr>
            <a:r>
              <a:rPr lang="en"/>
              <a:t>Number of 30 minute intervals interval for 2023 data = 13104</a:t>
            </a:r>
            <a:br>
              <a:rPr lang="en"/>
            </a:br>
            <a:endParaRPr/>
          </a:p>
          <a:p>
            <a:pPr indent="-323850" lvl="0" marL="457200" rtl="0" algn="l">
              <a:spcBef>
                <a:spcPts val="0"/>
              </a:spcBef>
              <a:spcAft>
                <a:spcPts val="0"/>
              </a:spcAft>
              <a:buSzPts val="1500"/>
              <a:buChar char="●"/>
            </a:pPr>
            <a:r>
              <a:rPr lang="en"/>
              <a:t>V: Node features - Net rides for each node in the graph at each point in time</a:t>
            </a:r>
            <a:br>
              <a:rPr lang="en"/>
            </a:br>
            <a:endParaRPr/>
          </a:p>
          <a:p>
            <a:pPr indent="-323850" lvl="0" marL="457200" rtl="0" algn="l">
              <a:spcBef>
                <a:spcPts val="0"/>
              </a:spcBef>
              <a:spcAft>
                <a:spcPts val="0"/>
              </a:spcAft>
              <a:buSzPts val="1500"/>
              <a:buChar char="●"/>
            </a:pPr>
            <a:r>
              <a:rPr lang="en"/>
              <a:t>W: Distance for the edges between each pair of nodes(stations)</a:t>
            </a:r>
            <a:endParaRPr/>
          </a:p>
          <a:p>
            <a:pPr indent="0" lvl="0" marL="457200" rtl="0" algn="l">
              <a:spcBef>
                <a:spcPts val="800"/>
              </a:spcBef>
              <a:spcAft>
                <a:spcPts val="0"/>
              </a:spcAft>
              <a:buNone/>
            </a:pPr>
            <a:r>
              <a:t/>
            </a:r>
            <a:endParaRPr/>
          </a:p>
        </p:txBody>
      </p:sp>
      <p:sp>
        <p:nvSpPr>
          <p:cNvPr id="494" name="Google Shape;494;p56"/>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495" name="Google Shape;495;p56"/>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Srushti Manjunath, Sarath Saroj</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57"/>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Model Parameters</a:t>
            </a:r>
            <a:endParaRPr/>
          </a:p>
        </p:txBody>
      </p:sp>
      <p:sp>
        <p:nvSpPr>
          <p:cNvPr id="501" name="Google Shape;501;p57"/>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502" name="Google Shape;502;p57"/>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Srushti Manjunath, Sarath Saroj</a:t>
            </a:r>
            <a:endParaRPr/>
          </a:p>
        </p:txBody>
      </p:sp>
      <p:pic>
        <p:nvPicPr>
          <p:cNvPr id="503" name="Google Shape;503;p57"/>
          <p:cNvPicPr preferRelativeResize="0"/>
          <p:nvPr/>
        </p:nvPicPr>
        <p:blipFill>
          <a:blip r:embed="rId3">
            <a:alphaModFix/>
          </a:blip>
          <a:stretch>
            <a:fillRect/>
          </a:stretch>
        </p:blipFill>
        <p:spPr>
          <a:xfrm>
            <a:off x="1194113" y="1099931"/>
            <a:ext cx="6367979" cy="336253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58"/>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STGCN Model</a:t>
            </a:r>
            <a:endParaRPr/>
          </a:p>
        </p:txBody>
      </p:sp>
      <p:sp>
        <p:nvSpPr>
          <p:cNvPr id="509" name="Google Shape;509;p58"/>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Srushti Manjunath, Sarath Saroj</a:t>
            </a:r>
            <a:endParaRPr/>
          </a:p>
        </p:txBody>
      </p:sp>
      <p:sp>
        <p:nvSpPr>
          <p:cNvPr id="510" name="Google Shape;510;p58"/>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511" name="Google Shape;511;p58"/>
          <p:cNvPicPr preferRelativeResize="0"/>
          <p:nvPr/>
        </p:nvPicPr>
        <p:blipFill>
          <a:blip r:embed="rId3">
            <a:alphaModFix/>
          </a:blip>
          <a:stretch>
            <a:fillRect/>
          </a:stretch>
        </p:blipFill>
        <p:spPr>
          <a:xfrm>
            <a:off x="2016413" y="1099931"/>
            <a:ext cx="5111176" cy="3362532"/>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59"/>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STGCN Model</a:t>
            </a:r>
            <a:endParaRPr/>
          </a:p>
        </p:txBody>
      </p:sp>
      <p:sp>
        <p:nvSpPr>
          <p:cNvPr id="517" name="Google Shape;517;p59"/>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Srushti Manjunath, Sarath Saroj</a:t>
            </a:r>
            <a:endParaRPr/>
          </a:p>
        </p:txBody>
      </p:sp>
      <p:sp>
        <p:nvSpPr>
          <p:cNvPr id="518" name="Google Shape;518;p59"/>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519" name="Google Shape;519;p59"/>
          <p:cNvPicPr preferRelativeResize="0"/>
          <p:nvPr/>
        </p:nvPicPr>
        <p:blipFill>
          <a:blip r:embed="rId3">
            <a:alphaModFix/>
          </a:blip>
          <a:stretch>
            <a:fillRect/>
          </a:stretch>
        </p:blipFill>
        <p:spPr>
          <a:xfrm>
            <a:off x="2426475" y="1040400"/>
            <a:ext cx="3744573" cy="34780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60"/>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STGCN Model - Testing</a:t>
            </a:r>
            <a:endParaRPr/>
          </a:p>
        </p:txBody>
      </p:sp>
      <p:sp>
        <p:nvSpPr>
          <p:cNvPr id="525" name="Google Shape;525;p60"/>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Srushti Manjunath, Sarath Saroj</a:t>
            </a:r>
            <a:endParaRPr/>
          </a:p>
        </p:txBody>
      </p:sp>
      <p:sp>
        <p:nvSpPr>
          <p:cNvPr id="526" name="Google Shape;526;p60"/>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527" name="Google Shape;527;p60"/>
          <p:cNvPicPr preferRelativeResize="0"/>
          <p:nvPr/>
        </p:nvPicPr>
        <p:blipFill>
          <a:blip r:embed="rId3">
            <a:alphaModFix/>
          </a:blip>
          <a:stretch>
            <a:fillRect/>
          </a:stretch>
        </p:blipFill>
        <p:spPr>
          <a:xfrm>
            <a:off x="152400" y="1240431"/>
            <a:ext cx="8839204" cy="296078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4"/>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Agenda </a:t>
            </a:r>
            <a:endParaRPr/>
          </a:p>
        </p:txBody>
      </p:sp>
      <p:sp>
        <p:nvSpPr>
          <p:cNvPr id="276" name="Google Shape;276;p34"/>
          <p:cNvSpPr txBox="1"/>
          <p:nvPr>
            <p:ph idx="1" type="body"/>
          </p:nvPr>
        </p:nvSpPr>
        <p:spPr>
          <a:xfrm>
            <a:off x="489347" y="1346812"/>
            <a:ext cx="7777500" cy="3090300"/>
          </a:xfrm>
          <a:prstGeom prst="rect">
            <a:avLst/>
          </a:prstGeom>
        </p:spPr>
        <p:txBody>
          <a:bodyPr anchorCtr="0" anchor="t" bIns="34275" lIns="68575" spcFirstLastPara="1" rIns="68575" wrap="square" tIns="34275">
            <a:normAutofit/>
          </a:bodyPr>
          <a:lstStyle/>
          <a:p>
            <a:pPr indent="-323850" lvl="0" marL="457200" rtl="0" algn="l">
              <a:lnSpc>
                <a:spcPct val="150000"/>
              </a:lnSpc>
              <a:spcBef>
                <a:spcPts val="800"/>
              </a:spcBef>
              <a:spcAft>
                <a:spcPts val="0"/>
              </a:spcAft>
              <a:buSzPts val="1500"/>
              <a:buAutoNum type="arabicParenR"/>
            </a:pPr>
            <a:r>
              <a:rPr lang="en"/>
              <a:t>Problem Statement</a:t>
            </a:r>
            <a:endParaRPr/>
          </a:p>
          <a:p>
            <a:pPr indent="-323850" lvl="0" marL="457200" rtl="0" algn="l">
              <a:lnSpc>
                <a:spcPct val="150000"/>
              </a:lnSpc>
              <a:spcBef>
                <a:spcPts val="0"/>
              </a:spcBef>
              <a:spcAft>
                <a:spcPts val="0"/>
              </a:spcAft>
              <a:buSzPts val="1500"/>
              <a:buAutoNum type="arabicParenR"/>
            </a:pPr>
            <a:r>
              <a:rPr lang="en"/>
              <a:t>Initial Setup</a:t>
            </a:r>
            <a:endParaRPr/>
          </a:p>
          <a:p>
            <a:pPr indent="-323850" lvl="0" marL="457200" rtl="0" algn="l">
              <a:lnSpc>
                <a:spcPct val="150000"/>
              </a:lnSpc>
              <a:spcBef>
                <a:spcPts val="0"/>
              </a:spcBef>
              <a:spcAft>
                <a:spcPts val="0"/>
              </a:spcAft>
              <a:buSzPts val="1500"/>
              <a:buAutoNum type="arabicParenR"/>
            </a:pPr>
            <a:r>
              <a:rPr lang="en"/>
              <a:t>Data Exploratory Analysis</a:t>
            </a:r>
            <a:endParaRPr/>
          </a:p>
          <a:p>
            <a:pPr indent="-323850" lvl="0" marL="457200" rtl="0" algn="l">
              <a:lnSpc>
                <a:spcPct val="150000"/>
              </a:lnSpc>
              <a:spcBef>
                <a:spcPts val="0"/>
              </a:spcBef>
              <a:spcAft>
                <a:spcPts val="0"/>
              </a:spcAft>
              <a:buSzPts val="1500"/>
              <a:buAutoNum type="arabicParenR"/>
            </a:pPr>
            <a:r>
              <a:rPr lang="en"/>
              <a:t>Model Implementation </a:t>
            </a:r>
            <a:endParaRPr/>
          </a:p>
          <a:p>
            <a:pPr indent="-323850" lvl="0" marL="457200" rtl="0" algn="l">
              <a:lnSpc>
                <a:spcPct val="150000"/>
              </a:lnSpc>
              <a:spcBef>
                <a:spcPts val="0"/>
              </a:spcBef>
              <a:spcAft>
                <a:spcPts val="0"/>
              </a:spcAft>
              <a:buSzPts val="1500"/>
              <a:buAutoNum type="arabicParenR"/>
            </a:pPr>
            <a:r>
              <a:rPr lang="en"/>
              <a:t>Results/Conclusion</a:t>
            </a:r>
            <a:endParaRPr/>
          </a:p>
          <a:p>
            <a:pPr indent="-323850" lvl="0" marL="457200" rtl="0" algn="l">
              <a:lnSpc>
                <a:spcPct val="150000"/>
              </a:lnSpc>
              <a:spcBef>
                <a:spcPts val="0"/>
              </a:spcBef>
              <a:spcAft>
                <a:spcPts val="0"/>
              </a:spcAft>
              <a:buSzPts val="1500"/>
              <a:buAutoNum type="arabicParenR"/>
            </a:pPr>
            <a:r>
              <a:rPr lang="en"/>
              <a:t>T</a:t>
            </a:r>
            <a:r>
              <a:rPr lang="en"/>
              <a:t>echnical Challenges</a:t>
            </a:r>
            <a:endParaRPr/>
          </a:p>
          <a:p>
            <a:pPr indent="-323850" lvl="0" marL="457200" rtl="0" algn="l">
              <a:lnSpc>
                <a:spcPct val="150000"/>
              </a:lnSpc>
              <a:spcBef>
                <a:spcPts val="0"/>
              </a:spcBef>
              <a:spcAft>
                <a:spcPts val="0"/>
              </a:spcAft>
              <a:buSzPts val="1500"/>
              <a:buAutoNum type="arabicParenR"/>
            </a:pPr>
            <a:r>
              <a:rPr lang="en"/>
              <a:t>Learning Experience</a:t>
            </a:r>
            <a:endParaRPr/>
          </a:p>
          <a:p>
            <a:pPr indent="-323850" lvl="0" marL="457200" rtl="0" algn="l">
              <a:lnSpc>
                <a:spcPct val="150000"/>
              </a:lnSpc>
              <a:spcBef>
                <a:spcPts val="0"/>
              </a:spcBef>
              <a:spcAft>
                <a:spcPts val="0"/>
              </a:spcAft>
              <a:buSzPts val="1500"/>
              <a:buAutoNum type="arabicParenR"/>
            </a:pPr>
            <a:r>
              <a:rPr lang="en"/>
              <a:t>Future Considerations</a:t>
            </a:r>
            <a:endParaRPr/>
          </a:p>
        </p:txBody>
      </p:sp>
      <p:sp>
        <p:nvSpPr>
          <p:cNvPr id="277" name="Google Shape;277;p34"/>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55000"/>
          </a:bodyPr>
          <a:lstStyle/>
          <a:p>
            <a:pPr indent="0" lvl="0" marL="0" rtl="0" algn="ctr">
              <a:spcBef>
                <a:spcPts val="800"/>
              </a:spcBef>
              <a:spcAft>
                <a:spcPts val="0"/>
              </a:spcAft>
              <a:buClr>
                <a:schemeClr val="dk1"/>
              </a:buClr>
              <a:buSzPct val="40740"/>
              <a:buFont typeface="Arial"/>
              <a:buNone/>
            </a:pPr>
            <a:r>
              <a:rPr lang="en" sz="2700"/>
              <a:t>Nikhil Arora, Gaurav Bhandari, Srushti Manjunath, Sarath Saroj</a:t>
            </a:r>
            <a:endParaRPr/>
          </a:p>
        </p:txBody>
      </p:sp>
      <p:sp>
        <p:nvSpPr>
          <p:cNvPr id="278" name="Google Shape;278;p34"/>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279" name="Google Shape;279;p34"/>
          <p:cNvSpPr txBox="1"/>
          <p:nvPr/>
        </p:nvSpPr>
        <p:spPr>
          <a:xfrm>
            <a:off x="489350" y="34521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61"/>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STGCN Model - Prediction</a:t>
            </a:r>
            <a:endParaRPr/>
          </a:p>
        </p:txBody>
      </p:sp>
      <p:sp>
        <p:nvSpPr>
          <p:cNvPr id="533" name="Google Shape;533;p61"/>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Srushti Manjunath, Sarath Saroj</a:t>
            </a:r>
            <a:endParaRPr/>
          </a:p>
        </p:txBody>
      </p:sp>
      <p:sp>
        <p:nvSpPr>
          <p:cNvPr id="534" name="Google Shape;534;p61"/>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535" name="Google Shape;535;p61"/>
          <p:cNvPicPr preferRelativeResize="0"/>
          <p:nvPr/>
        </p:nvPicPr>
        <p:blipFill>
          <a:blip r:embed="rId3">
            <a:alphaModFix/>
          </a:blip>
          <a:stretch>
            <a:fillRect/>
          </a:stretch>
        </p:blipFill>
        <p:spPr>
          <a:xfrm>
            <a:off x="1953538" y="1099931"/>
            <a:ext cx="4849124" cy="336253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62"/>
          <p:cNvSpPr txBox="1"/>
          <p:nvPr>
            <p:ph type="title"/>
          </p:nvPr>
        </p:nvSpPr>
        <p:spPr>
          <a:xfrm>
            <a:off x="628650" y="2015997"/>
            <a:ext cx="7886700" cy="9942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lang="en"/>
              <a:t>Results/Conclusions </a:t>
            </a:r>
            <a:endParaRPr/>
          </a:p>
        </p:txBody>
      </p:sp>
      <p:sp>
        <p:nvSpPr>
          <p:cNvPr id="541" name="Google Shape;541;p62"/>
          <p:cNvSpPr txBox="1"/>
          <p:nvPr>
            <p:ph idx="1" type="body"/>
          </p:nvPr>
        </p:nvSpPr>
        <p:spPr>
          <a:xfrm>
            <a:off x="342900" y="4767263"/>
            <a:ext cx="6115200" cy="273900"/>
          </a:xfrm>
          <a:prstGeom prst="rect">
            <a:avLst/>
          </a:prstGeom>
        </p:spPr>
        <p:txBody>
          <a:bodyPr anchorCtr="0" anchor="ctr" bIns="34275" lIns="68575" spcFirstLastPara="1" rIns="68575" wrap="square" tIns="34275">
            <a:normAutofit/>
          </a:bodyPr>
          <a:lstStyle/>
          <a:p>
            <a:pPr indent="0" lvl="0" marL="0" rtl="0" algn="l">
              <a:spcBef>
                <a:spcPts val="800"/>
              </a:spcBef>
              <a:spcAft>
                <a:spcPts val="0"/>
              </a:spcAft>
              <a:buNone/>
            </a:pPr>
            <a:r>
              <a:t/>
            </a:r>
            <a:endParaRPr/>
          </a:p>
        </p:txBody>
      </p:sp>
      <p:sp>
        <p:nvSpPr>
          <p:cNvPr id="542" name="Google Shape;542;p62"/>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63"/>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Conclusions</a:t>
            </a:r>
            <a:endParaRPr/>
          </a:p>
        </p:txBody>
      </p:sp>
      <p:sp>
        <p:nvSpPr>
          <p:cNvPr id="548" name="Google Shape;548;p63"/>
          <p:cNvSpPr txBox="1"/>
          <p:nvPr>
            <p:ph idx="1" type="body"/>
          </p:nvPr>
        </p:nvSpPr>
        <p:spPr>
          <a:xfrm>
            <a:off x="489347" y="1346812"/>
            <a:ext cx="7777500" cy="3090300"/>
          </a:xfrm>
          <a:prstGeom prst="rect">
            <a:avLst/>
          </a:prstGeom>
        </p:spPr>
        <p:txBody>
          <a:bodyPr anchorCtr="0" anchor="t" bIns="34275" lIns="68575" spcFirstLastPara="1" rIns="68575" wrap="square" tIns="34275">
            <a:normAutofit lnSpcReduction="10000"/>
          </a:bodyPr>
          <a:lstStyle/>
          <a:p>
            <a:pPr indent="-323850" lvl="0" marL="457200" rtl="0" algn="l">
              <a:spcBef>
                <a:spcPts val="800"/>
              </a:spcBef>
              <a:spcAft>
                <a:spcPts val="0"/>
              </a:spcAft>
              <a:buSzPts val="1500"/>
              <a:buChar char="●"/>
            </a:pPr>
            <a:r>
              <a:rPr lang="en"/>
              <a:t>On analyzing the station ride data</a:t>
            </a:r>
            <a:r>
              <a:rPr lang="en"/>
              <a:t> we find that there is maximum activity in stations </a:t>
            </a:r>
            <a:r>
              <a:rPr lang="en"/>
              <a:t>such as </a:t>
            </a:r>
            <a:r>
              <a:rPr b="1" lang="en"/>
              <a:t>Grove St PATH station</a:t>
            </a:r>
            <a:r>
              <a:rPr lang="en"/>
              <a:t>, </a:t>
            </a:r>
            <a:r>
              <a:rPr b="1" lang="en"/>
              <a:t>Hamilton Park</a:t>
            </a:r>
            <a:r>
              <a:rPr lang="en"/>
              <a:t> and </a:t>
            </a:r>
            <a:r>
              <a:rPr b="1" lang="en"/>
              <a:t>Newport PAT</a:t>
            </a:r>
            <a:r>
              <a:rPr b="1" lang="en"/>
              <a:t>H</a:t>
            </a:r>
            <a:r>
              <a:rPr lang="en"/>
              <a:t>. </a:t>
            </a:r>
            <a:endParaRPr/>
          </a:p>
          <a:p>
            <a:pPr indent="0" lvl="0" marL="914400" rtl="0" algn="l">
              <a:spcBef>
                <a:spcPts val="800"/>
              </a:spcBef>
              <a:spcAft>
                <a:spcPts val="0"/>
              </a:spcAft>
              <a:buNone/>
            </a:pPr>
            <a:r>
              <a:t/>
            </a:r>
            <a:endParaRPr/>
          </a:p>
          <a:p>
            <a:pPr indent="-323850" lvl="0" marL="457200" rtl="0" algn="l">
              <a:spcBef>
                <a:spcPts val="800"/>
              </a:spcBef>
              <a:spcAft>
                <a:spcPts val="0"/>
              </a:spcAft>
              <a:buSzPts val="1500"/>
              <a:buChar char="●"/>
            </a:pPr>
            <a:r>
              <a:rPr lang="en"/>
              <a:t>On analysis we were able to identify that the rides data is </a:t>
            </a:r>
            <a:r>
              <a:rPr b="1" lang="en"/>
              <a:t>very sparse</a:t>
            </a:r>
            <a:r>
              <a:rPr lang="en"/>
              <a:t> in the Jersey City impling that most of the rides are on limited ride paths through the city. The demand is generated by only by few stations.</a:t>
            </a:r>
            <a:endParaRPr/>
          </a:p>
          <a:p>
            <a:pPr indent="0" lvl="0" marL="914400" rtl="0" algn="l">
              <a:spcBef>
                <a:spcPts val="800"/>
              </a:spcBef>
              <a:spcAft>
                <a:spcPts val="0"/>
              </a:spcAft>
              <a:buNone/>
            </a:pPr>
            <a:r>
              <a:t/>
            </a:r>
            <a:endParaRPr/>
          </a:p>
          <a:p>
            <a:pPr indent="-323850" lvl="0" marL="457200" rtl="0" algn="l">
              <a:spcBef>
                <a:spcPts val="800"/>
              </a:spcBef>
              <a:spcAft>
                <a:spcPts val="0"/>
              </a:spcAft>
              <a:buSzPts val="1500"/>
              <a:buChar char="●"/>
            </a:pPr>
            <a:r>
              <a:rPr lang="en"/>
              <a:t>The stations which are </a:t>
            </a:r>
            <a:r>
              <a:rPr b="1" lang="en"/>
              <a:t>high </a:t>
            </a:r>
            <a:r>
              <a:rPr lang="en"/>
              <a:t>in</a:t>
            </a:r>
            <a:r>
              <a:rPr b="1" lang="en"/>
              <a:t> demand </a:t>
            </a:r>
            <a:r>
              <a:rPr lang="en"/>
              <a:t>such as</a:t>
            </a:r>
            <a:r>
              <a:rPr b="1" lang="en"/>
              <a:t> Grove St Path and Hamilton Park have </a:t>
            </a:r>
            <a:r>
              <a:rPr lang="en"/>
              <a:t>have high degree of imbalance in terms of net rides.</a:t>
            </a:r>
            <a:endParaRPr/>
          </a:p>
          <a:p>
            <a:pPr indent="0" lvl="0" marL="914400" rtl="0" algn="l">
              <a:spcBef>
                <a:spcPts val="800"/>
              </a:spcBef>
              <a:spcAft>
                <a:spcPts val="0"/>
              </a:spcAft>
              <a:buNone/>
            </a:pPr>
            <a:r>
              <a:t/>
            </a:r>
            <a:endParaRPr/>
          </a:p>
          <a:p>
            <a:pPr indent="-323850" lvl="0" marL="457200" rtl="0" algn="l">
              <a:spcBef>
                <a:spcPts val="800"/>
              </a:spcBef>
              <a:spcAft>
                <a:spcPts val="0"/>
              </a:spcAft>
              <a:buSzPts val="1500"/>
              <a:buChar char="●"/>
            </a:pPr>
            <a:r>
              <a:rPr lang="en"/>
              <a:t>So a possible strategy to rebalance these is by sending vans to shift bikes from other smaller stations(in the vicinity) to these imbalanced stations at the end of business hours/maintenance hours</a:t>
            </a:r>
            <a:endParaRPr/>
          </a:p>
        </p:txBody>
      </p:sp>
      <p:sp>
        <p:nvSpPr>
          <p:cNvPr id="549" name="Google Shape;549;p63"/>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55000"/>
          </a:bodyPr>
          <a:lstStyle/>
          <a:p>
            <a:pPr indent="0" lvl="0" marL="0" rtl="0" algn="ctr">
              <a:spcBef>
                <a:spcPts val="800"/>
              </a:spcBef>
              <a:spcAft>
                <a:spcPts val="0"/>
              </a:spcAft>
              <a:buClr>
                <a:schemeClr val="dk1"/>
              </a:buClr>
              <a:buSzPct val="40740"/>
              <a:buFont typeface="Arial"/>
              <a:buNone/>
            </a:pPr>
            <a:r>
              <a:rPr lang="en" sz="2700"/>
              <a:t>Nikhil Arora, Gaurav Bhandari, Srushti Manjunath, Sarath Saroj</a:t>
            </a:r>
            <a:endParaRPr/>
          </a:p>
        </p:txBody>
      </p:sp>
      <p:sp>
        <p:nvSpPr>
          <p:cNvPr id="550" name="Google Shape;550;p63"/>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64"/>
          <p:cNvSpPr txBox="1"/>
          <p:nvPr>
            <p:ph type="title"/>
          </p:nvPr>
        </p:nvSpPr>
        <p:spPr>
          <a:xfrm>
            <a:off x="628650" y="2015997"/>
            <a:ext cx="7886700" cy="9942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lang="en"/>
              <a:t> Technical Challenges </a:t>
            </a:r>
            <a:endParaRPr/>
          </a:p>
        </p:txBody>
      </p:sp>
      <p:sp>
        <p:nvSpPr>
          <p:cNvPr id="556" name="Google Shape;556;p64"/>
          <p:cNvSpPr txBox="1"/>
          <p:nvPr>
            <p:ph idx="1" type="body"/>
          </p:nvPr>
        </p:nvSpPr>
        <p:spPr>
          <a:xfrm>
            <a:off x="342900" y="4767263"/>
            <a:ext cx="6115200" cy="273900"/>
          </a:xfrm>
          <a:prstGeom prst="rect">
            <a:avLst/>
          </a:prstGeom>
        </p:spPr>
        <p:txBody>
          <a:bodyPr anchorCtr="0" anchor="ctr" bIns="34275" lIns="68575" spcFirstLastPara="1" rIns="68575" wrap="square" tIns="34275">
            <a:normAutofit/>
          </a:bodyPr>
          <a:lstStyle/>
          <a:p>
            <a:pPr indent="0" lvl="0" marL="0" rtl="0" algn="l">
              <a:spcBef>
                <a:spcPts val="800"/>
              </a:spcBef>
              <a:spcAft>
                <a:spcPts val="0"/>
              </a:spcAft>
              <a:buNone/>
            </a:pPr>
            <a:r>
              <a:t/>
            </a:r>
            <a:endParaRPr/>
          </a:p>
        </p:txBody>
      </p:sp>
      <p:sp>
        <p:nvSpPr>
          <p:cNvPr id="557" name="Google Shape;557;p64"/>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65"/>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Some Considerations </a:t>
            </a:r>
            <a:endParaRPr/>
          </a:p>
        </p:txBody>
      </p:sp>
      <p:sp>
        <p:nvSpPr>
          <p:cNvPr id="563" name="Google Shape;563;p65"/>
          <p:cNvSpPr txBox="1"/>
          <p:nvPr>
            <p:ph idx="1" type="body"/>
          </p:nvPr>
        </p:nvSpPr>
        <p:spPr>
          <a:xfrm>
            <a:off x="217200" y="1322075"/>
            <a:ext cx="8209200" cy="3090300"/>
          </a:xfrm>
          <a:prstGeom prst="rect">
            <a:avLst/>
          </a:prstGeom>
        </p:spPr>
        <p:txBody>
          <a:bodyPr anchorCtr="0" anchor="t" bIns="34275" lIns="68575" spcFirstLastPara="1" rIns="68575" wrap="square" tIns="34275">
            <a:normAutofit lnSpcReduction="10000"/>
          </a:bodyPr>
          <a:lstStyle/>
          <a:p>
            <a:pPr indent="-323850" lvl="0" marL="457200" rtl="0" algn="just">
              <a:spcBef>
                <a:spcPts val="800"/>
              </a:spcBef>
              <a:spcAft>
                <a:spcPts val="0"/>
              </a:spcAft>
              <a:buSzPts val="1500"/>
              <a:buChar char="●"/>
            </a:pPr>
            <a:r>
              <a:rPr lang="en"/>
              <a:t>Training the model for all the stations took a lot of computation time. In hindsight, we can run the model only for important stations to reduce the compute time.</a:t>
            </a:r>
            <a:endParaRPr/>
          </a:p>
          <a:p>
            <a:pPr indent="-323850" lvl="0" marL="457200" rtl="0" algn="just">
              <a:spcBef>
                <a:spcPts val="1000"/>
              </a:spcBef>
              <a:spcAft>
                <a:spcPts val="0"/>
              </a:spcAft>
              <a:buSzPts val="1500"/>
              <a:buChar char="●"/>
            </a:pPr>
            <a:r>
              <a:rPr lang="en"/>
              <a:t>Given more time for </a:t>
            </a:r>
            <a:r>
              <a:rPr lang="en"/>
              <a:t>tuning</a:t>
            </a:r>
            <a:r>
              <a:rPr lang="en"/>
              <a:t> better hyperparameters, along with better compute to operate on the samples, results could likely be improved further.</a:t>
            </a:r>
            <a:endParaRPr/>
          </a:p>
          <a:p>
            <a:pPr indent="-323850" lvl="0" marL="457200" rtl="0" algn="just">
              <a:spcBef>
                <a:spcPts val="1000"/>
              </a:spcBef>
              <a:spcAft>
                <a:spcPts val="0"/>
              </a:spcAft>
              <a:buSzPts val="1500"/>
              <a:buChar char="●"/>
            </a:pPr>
            <a:r>
              <a:rPr lang="en"/>
              <a:t>Sparse/imbalanced data problems, for stations ids.</a:t>
            </a:r>
            <a:endParaRPr/>
          </a:p>
          <a:p>
            <a:pPr indent="-323850" lvl="0" marL="457200" rtl="0" algn="just">
              <a:spcBef>
                <a:spcPts val="1000"/>
              </a:spcBef>
              <a:spcAft>
                <a:spcPts val="0"/>
              </a:spcAft>
              <a:buSzPts val="1500"/>
              <a:buChar char="●"/>
            </a:pPr>
            <a:r>
              <a:rPr lang="en"/>
              <a:t>Some rides did not have start/end stations.</a:t>
            </a:r>
            <a:endParaRPr/>
          </a:p>
          <a:p>
            <a:pPr indent="-323850" lvl="0" marL="457200" rtl="0" algn="just">
              <a:spcBef>
                <a:spcPts val="1000"/>
              </a:spcBef>
              <a:spcAft>
                <a:spcPts val="0"/>
              </a:spcAft>
              <a:buSzPts val="1500"/>
              <a:buChar char="●"/>
            </a:pPr>
            <a:r>
              <a:rPr lang="en"/>
              <a:t>Inconsistency</a:t>
            </a:r>
            <a:r>
              <a:rPr lang="en"/>
              <a:t> of data, where in the same dataset had </a:t>
            </a:r>
            <a:r>
              <a:rPr lang="en"/>
              <a:t>different</a:t>
            </a:r>
            <a:r>
              <a:rPr lang="en"/>
              <a:t> formats within </a:t>
            </a:r>
            <a:r>
              <a:rPr lang="en"/>
              <a:t>columns.</a:t>
            </a:r>
            <a:r>
              <a:rPr lang="en"/>
              <a:t> </a:t>
            </a:r>
            <a:endParaRPr/>
          </a:p>
          <a:p>
            <a:pPr indent="-323850" lvl="0" marL="457200" rtl="0" algn="just">
              <a:spcBef>
                <a:spcPts val="1000"/>
              </a:spcBef>
              <a:spcAft>
                <a:spcPts val="0"/>
              </a:spcAft>
              <a:buSzPts val="1500"/>
              <a:buChar char="●"/>
            </a:pPr>
            <a:r>
              <a:rPr lang="en"/>
              <a:t>Weather data was merged and was used for EDA, however not used in prediction model.</a:t>
            </a:r>
            <a:endParaRPr/>
          </a:p>
          <a:p>
            <a:pPr indent="-323850" lvl="0" marL="457200" rtl="0" algn="just">
              <a:spcBef>
                <a:spcPts val="1000"/>
              </a:spcBef>
              <a:spcAft>
                <a:spcPts val="1000"/>
              </a:spcAft>
              <a:buSzPts val="1500"/>
              <a:buChar char="●"/>
            </a:pPr>
            <a:r>
              <a:rPr lang="en"/>
              <a:t>Due to high running time- we experimented clustering- but found that the data was too sparse for small clusters within the Jersey City region and it only worked for New York City data as there were enough number of rides within the smaller clusters.</a:t>
            </a:r>
            <a:endParaRPr/>
          </a:p>
        </p:txBody>
      </p:sp>
      <p:sp>
        <p:nvSpPr>
          <p:cNvPr id="564" name="Google Shape;564;p65"/>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55000"/>
          </a:bodyPr>
          <a:lstStyle/>
          <a:p>
            <a:pPr indent="0" lvl="0" marL="0" rtl="0" algn="ctr">
              <a:spcBef>
                <a:spcPts val="800"/>
              </a:spcBef>
              <a:spcAft>
                <a:spcPts val="0"/>
              </a:spcAft>
              <a:buClr>
                <a:schemeClr val="dk1"/>
              </a:buClr>
              <a:buSzPct val="40740"/>
              <a:buFont typeface="Arial"/>
              <a:buNone/>
            </a:pPr>
            <a:r>
              <a:rPr lang="en" sz="2700"/>
              <a:t>Nikhil Arora, Gaurav Bhandari, Srushti Manjunath, Sarath Saroj</a:t>
            </a:r>
            <a:endParaRPr/>
          </a:p>
        </p:txBody>
      </p:sp>
      <p:sp>
        <p:nvSpPr>
          <p:cNvPr id="565" name="Google Shape;565;p65"/>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66"/>
          <p:cNvSpPr txBox="1"/>
          <p:nvPr>
            <p:ph type="title"/>
          </p:nvPr>
        </p:nvSpPr>
        <p:spPr>
          <a:xfrm>
            <a:off x="628650" y="2015997"/>
            <a:ext cx="7886700" cy="9942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lang="en"/>
              <a:t>Learning Experience </a:t>
            </a:r>
            <a:endParaRPr/>
          </a:p>
        </p:txBody>
      </p:sp>
      <p:sp>
        <p:nvSpPr>
          <p:cNvPr id="571" name="Google Shape;571;p66"/>
          <p:cNvSpPr txBox="1"/>
          <p:nvPr>
            <p:ph idx="1" type="body"/>
          </p:nvPr>
        </p:nvSpPr>
        <p:spPr>
          <a:xfrm>
            <a:off x="342900" y="4767263"/>
            <a:ext cx="6115200" cy="273900"/>
          </a:xfrm>
          <a:prstGeom prst="rect">
            <a:avLst/>
          </a:prstGeom>
        </p:spPr>
        <p:txBody>
          <a:bodyPr anchorCtr="0" anchor="ctr" bIns="34275" lIns="68575" spcFirstLastPara="1" rIns="68575" wrap="square" tIns="34275">
            <a:normAutofit/>
          </a:bodyPr>
          <a:lstStyle/>
          <a:p>
            <a:pPr indent="0" lvl="0" marL="0" rtl="0" algn="l">
              <a:spcBef>
                <a:spcPts val="800"/>
              </a:spcBef>
              <a:spcAft>
                <a:spcPts val="0"/>
              </a:spcAft>
              <a:buNone/>
            </a:pPr>
            <a:r>
              <a:t/>
            </a:r>
            <a:endParaRPr/>
          </a:p>
        </p:txBody>
      </p:sp>
      <p:sp>
        <p:nvSpPr>
          <p:cNvPr id="572" name="Google Shape;572;p66"/>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67"/>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Accomplishments </a:t>
            </a:r>
            <a:endParaRPr/>
          </a:p>
        </p:txBody>
      </p:sp>
      <p:sp>
        <p:nvSpPr>
          <p:cNvPr id="578" name="Google Shape;578;p67"/>
          <p:cNvSpPr txBox="1"/>
          <p:nvPr>
            <p:ph idx="1" type="body"/>
          </p:nvPr>
        </p:nvSpPr>
        <p:spPr>
          <a:xfrm>
            <a:off x="229575" y="1322075"/>
            <a:ext cx="8234100" cy="3090300"/>
          </a:xfrm>
          <a:prstGeom prst="rect">
            <a:avLst/>
          </a:prstGeom>
        </p:spPr>
        <p:txBody>
          <a:bodyPr anchorCtr="0" anchor="t" bIns="34275" lIns="68575" spcFirstLastPara="1" rIns="68575" wrap="square" tIns="34275">
            <a:normAutofit lnSpcReduction="10000"/>
          </a:bodyPr>
          <a:lstStyle/>
          <a:p>
            <a:pPr indent="-323850" lvl="0" marL="457200" rtl="0" algn="just">
              <a:spcBef>
                <a:spcPts val="800"/>
              </a:spcBef>
              <a:spcAft>
                <a:spcPts val="0"/>
              </a:spcAft>
              <a:buSzPts val="1500"/>
              <a:buChar char="●"/>
            </a:pPr>
            <a:r>
              <a:rPr lang="en"/>
              <a:t>We able to </a:t>
            </a:r>
            <a:r>
              <a:rPr lang="en"/>
              <a:t>identify a problem that can be replicated, across network</a:t>
            </a:r>
            <a:br>
              <a:rPr lang="en"/>
            </a:br>
            <a:endParaRPr/>
          </a:p>
          <a:p>
            <a:pPr indent="-323850" lvl="0" marL="457200" rtl="0" algn="just">
              <a:spcBef>
                <a:spcPts val="0"/>
              </a:spcBef>
              <a:spcAft>
                <a:spcPts val="0"/>
              </a:spcAft>
              <a:buSzPts val="1500"/>
              <a:buChar char="●"/>
            </a:pPr>
            <a:r>
              <a:rPr lang="en"/>
              <a:t>As a team worked from start to finish we deployed code over the entire lifecycle of the project.</a:t>
            </a:r>
            <a:br>
              <a:rPr lang="en"/>
            </a:br>
            <a:endParaRPr/>
          </a:p>
          <a:p>
            <a:pPr indent="-323850" lvl="0" marL="457200" rtl="0" algn="just">
              <a:spcBef>
                <a:spcPts val="0"/>
              </a:spcBef>
              <a:spcAft>
                <a:spcPts val="0"/>
              </a:spcAft>
              <a:buSzPts val="1500"/>
              <a:buChar char="●"/>
            </a:pPr>
            <a:r>
              <a:rPr lang="en"/>
              <a:t>Gained experience in graphical neural networks (none of the members in the team, before this project had worked on GNN’s).</a:t>
            </a:r>
            <a:br>
              <a:rPr lang="en"/>
            </a:br>
            <a:endParaRPr/>
          </a:p>
          <a:p>
            <a:pPr indent="-323850" lvl="0" marL="457200" rtl="0" algn="just">
              <a:spcBef>
                <a:spcPts val="0"/>
              </a:spcBef>
              <a:spcAft>
                <a:spcPts val="0"/>
              </a:spcAft>
              <a:buSzPts val="1500"/>
              <a:buChar char="●"/>
            </a:pPr>
            <a:r>
              <a:rPr lang="en"/>
              <a:t>Understood the nuances of the deep learning concepts in application through this course.</a:t>
            </a:r>
            <a:br>
              <a:rPr lang="en"/>
            </a:br>
            <a:endParaRPr/>
          </a:p>
          <a:p>
            <a:pPr indent="-323850" lvl="0" marL="457200" rtl="0" algn="just">
              <a:spcBef>
                <a:spcPts val="0"/>
              </a:spcBef>
              <a:spcAft>
                <a:spcPts val="0"/>
              </a:spcAft>
              <a:buSzPts val="1500"/>
              <a:buChar char="●"/>
            </a:pPr>
            <a:r>
              <a:rPr lang="en"/>
              <a:t>Honed our data handling skills to effectively manage complex data.</a:t>
            </a:r>
            <a:endParaRPr/>
          </a:p>
          <a:p>
            <a:pPr indent="0" lvl="0" marL="457200" rtl="0" algn="just">
              <a:spcBef>
                <a:spcPts val="800"/>
              </a:spcBef>
              <a:spcAft>
                <a:spcPts val="0"/>
              </a:spcAft>
              <a:buNone/>
            </a:pPr>
            <a:r>
              <a:t/>
            </a:r>
            <a:endParaRPr/>
          </a:p>
          <a:p>
            <a:pPr indent="-323850" lvl="0" marL="457200" rtl="0" algn="just">
              <a:spcBef>
                <a:spcPts val="800"/>
              </a:spcBef>
              <a:spcAft>
                <a:spcPts val="0"/>
              </a:spcAft>
              <a:buSzPts val="1500"/>
              <a:buChar char="●"/>
            </a:pPr>
            <a:r>
              <a:rPr lang="en"/>
              <a:t>Identified the importance of the teamwork, setting realistic timelines and dividing tasks based on inherent skill sets.</a:t>
            </a:r>
            <a:endParaRPr/>
          </a:p>
        </p:txBody>
      </p:sp>
      <p:sp>
        <p:nvSpPr>
          <p:cNvPr id="579" name="Google Shape;579;p67"/>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55000"/>
          </a:bodyPr>
          <a:lstStyle/>
          <a:p>
            <a:pPr indent="0" lvl="0" marL="0" rtl="0" algn="ctr">
              <a:spcBef>
                <a:spcPts val="800"/>
              </a:spcBef>
              <a:spcAft>
                <a:spcPts val="0"/>
              </a:spcAft>
              <a:buClr>
                <a:schemeClr val="dk1"/>
              </a:buClr>
              <a:buSzPct val="40740"/>
              <a:buFont typeface="Arial"/>
              <a:buNone/>
            </a:pPr>
            <a:r>
              <a:rPr lang="en" sz="2700"/>
              <a:t>Nikhil Arora, Gaurav Bhandari, Srushti Manjunath, Sarath Saroj</a:t>
            </a:r>
            <a:endParaRPr/>
          </a:p>
        </p:txBody>
      </p:sp>
      <p:sp>
        <p:nvSpPr>
          <p:cNvPr id="580" name="Google Shape;580;p67"/>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68"/>
          <p:cNvSpPr txBox="1"/>
          <p:nvPr>
            <p:ph type="title"/>
          </p:nvPr>
        </p:nvSpPr>
        <p:spPr>
          <a:xfrm>
            <a:off x="628650" y="2015997"/>
            <a:ext cx="7886700" cy="9942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lang="en"/>
              <a:t>Future Considerations</a:t>
            </a:r>
            <a:endParaRPr/>
          </a:p>
        </p:txBody>
      </p:sp>
      <p:sp>
        <p:nvSpPr>
          <p:cNvPr id="586" name="Google Shape;586;p68"/>
          <p:cNvSpPr txBox="1"/>
          <p:nvPr>
            <p:ph idx="1" type="body"/>
          </p:nvPr>
        </p:nvSpPr>
        <p:spPr>
          <a:xfrm>
            <a:off x="342900" y="4767263"/>
            <a:ext cx="6115200" cy="273900"/>
          </a:xfrm>
          <a:prstGeom prst="rect">
            <a:avLst/>
          </a:prstGeom>
        </p:spPr>
        <p:txBody>
          <a:bodyPr anchorCtr="0" anchor="ctr" bIns="34275" lIns="68575" spcFirstLastPara="1" rIns="68575" wrap="square" tIns="34275">
            <a:normAutofit/>
          </a:bodyPr>
          <a:lstStyle/>
          <a:p>
            <a:pPr indent="0" lvl="0" marL="0" rtl="0" algn="l">
              <a:spcBef>
                <a:spcPts val="800"/>
              </a:spcBef>
              <a:spcAft>
                <a:spcPts val="0"/>
              </a:spcAft>
              <a:buNone/>
            </a:pPr>
            <a:r>
              <a:t/>
            </a:r>
            <a:endParaRPr/>
          </a:p>
        </p:txBody>
      </p:sp>
      <p:sp>
        <p:nvSpPr>
          <p:cNvPr id="587" name="Google Shape;587;p68"/>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69"/>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Looking Forward</a:t>
            </a:r>
            <a:r>
              <a:rPr lang="en"/>
              <a:t> </a:t>
            </a:r>
            <a:endParaRPr/>
          </a:p>
        </p:txBody>
      </p:sp>
      <p:sp>
        <p:nvSpPr>
          <p:cNvPr id="593" name="Google Shape;593;p69"/>
          <p:cNvSpPr txBox="1"/>
          <p:nvPr>
            <p:ph idx="1" type="body"/>
          </p:nvPr>
        </p:nvSpPr>
        <p:spPr>
          <a:xfrm>
            <a:off x="489347" y="1346812"/>
            <a:ext cx="7777500" cy="3090300"/>
          </a:xfrm>
          <a:prstGeom prst="rect">
            <a:avLst/>
          </a:prstGeom>
        </p:spPr>
        <p:txBody>
          <a:bodyPr anchorCtr="0" anchor="t" bIns="34275" lIns="68575" spcFirstLastPara="1" rIns="68575" wrap="square" tIns="34275">
            <a:normAutofit lnSpcReduction="20000"/>
          </a:bodyPr>
          <a:lstStyle/>
          <a:p>
            <a:pPr indent="-323850" lvl="0" marL="457200" rtl="0" algn="l">
              <a:spcBef>
                <a:spcPts val="800"/>
              </a:spcBef>
              <a:spcAft>
                <a:spcPts val="0"/>
              </a:spcAft>
              <a:buSzPts val="1500"/>
              <a:buChar char="●"/>
            </a:pPr>
            <a:r>
              <a:rPr lang="en"/>
              <a:t>We have shared the code to our Git </a:t>
            </a:r>
            <a:r>
              <a:rPr lang="en"/>
              <a:t>repository and will continue to work on the project further. </a:t>
            </a:r>
            <a:endParaRPr/>
          </a:p>
          <a:p>
            <a:pPr indent="0" lvl="0" marL="457200" rtl="0" algn="l">
              <a:spcBef>
                <a:spcPts val="800"/>
              </a:spcBef>
              <a:spcAft>
                <a:spcPts val="0"/>
              </a:spcAft>
              <a:buNone/>
            </a:pPr>
            <a:r>
              <a:t/>
            </a:r>
            <a:endParaRPr/>
          </a:p>
          <a:p>
            <a:pPr indent="-323850" lvl="0" marL="457200" rtl="0" algn="l">
              <a:spcBef>
                <a:spcPts val="800"/>
              </a:spcBef>
              <a:spcAft>
                <a:spcPts val="0"/>
              </a:spcAft>
              <a:buSzPts val="1500"/>
              <a:buChar char="●"/>
            </a:pPr>
            <a:r>
              <a:rPr lang="en"/>
              <a:t>We intend to work on the model for the whole duration of dataset available.(before 2023) </a:t>
            </a:r>
            <a:endParaRPr/>
          </a:p>
          <a:p>
            <a:pPr indent="0" lvl="0" marL="457200" rtl="0" algn="l">
              <a:spcBef>
                <a:spcPts val="800"/>
              </a:spcBef>
              <a:spcAft>
                <a:spcPts val="0"/>
              </a:spcAft>
              <a:buNone/>
            </a:pPr>
            <a:r>
              <a:t/>
            </a:r>
            <a:endParaRPr/>
          </a:p>
          <a:p>
            <a:pPr indent="-323850" lvl="0" marL="457200" rtl="0" algn="l">
              <a:spcBef>
                <a:spcPts val="800"/>
              </a:spcBef>
              <a:spcAft>
                <a:spcPts val="0"/>
              </a:spcAft>
              <a:buSzPts val="1500"/>
              <a:buChar char="●"/>
            </a:pPr>
            <a:r>
              <a:rPr lang="en"/>
              <a:t>Work on improving the prediction window for beyond the present window.</a:t>
            </a:r>
            <a:endParaRPr/>
          </a:p>
          <a:p>
            <a:pPr indent="0" lvl="0" marL="457200" rtl="0" algn="l">
              <a:spcBef>
                <a:spcPts val="800"/>
              </a:spcBef>
              <a:spcAft>
                <a:spcPts val="0"/>
              </a:spcAft>
              <a:buNone/>
            </a:pPr>
            <a:r>
              <a:t/>
            </a:r>
            <a:endParaRPr/>
          </a:p>
          <a:p>
            <a:pPr indent="-323850" lvl="0" marL="457200" rtl="0" algn="l">
              <a:spcBef>
                <a:spcPts val="800"/>
              </a:spcBef>
              <a:spcAft>
                <a:spcPts val="0"/>
              </a:spcAft>
              <a:buSzPts val="1500"/>
              <a:buChar char="●"/>
            </a:pPr>
            <a:r>
              <a:rPr lang="en"/>
              <a:t>Work on identifying new station locations, expand the network beyond. Work on the NYC dataset where there are many more rides between stations.</a:t>
            </a:r>
            <a:endParaRPr/>
          </a:p>
          <a:p>
            <a:pPr indent="0" lvl="0" marL="457200" rtl="0" algn="l">
              <a:spcBef>
                <a:spcPts val="800"/>
              </a:spcBef>
              <a:spcAft>
                <a:spcPts val="0"/>
              </a:spcAft>
              <a:buNone/>
            </a:pPr>
            <a:r>
              <a:t/>
            </a:r>
            <a:endParaRPr/>
          </a:p>
          <a:p>
            <a:pPr indent="-323850" lvl="0" marL="457200" rtl="0" algn="l">
              <a:spcBef>
                <a:spcPts val="800"/>
              </a:spcBef>
              <a:spcAft>
                <a:spcPts val="0"/>
              </a:spcAft>
              <a:buSzPts val="1500"/>
              <a:buChar char="●"/>
            </a:pPr>
            <a:r>
              <a:rPr lang="en"/>
              <a:t>On an extended timeline work on a live data visualization and prediction model which is available publicly.  </a:t>
            </a:r>
            <a:endParaRPr/>
          </a:p>
        </p:txBody>
      </p:sp>
      <p:sp>
        <p:nvSpPr>
          <p:cNvPr id="594" name="Google Shape;594;p69"/>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55000"/>
          </a:bodyPr>
          <a:lstStyle/>
          <a:p>
            <a:pPr indent="0" lvl="0" marL="0" rtl="0" algn="ctr">
              <a:spcBef>
                <a:spcPts val="800"/>
              </a:spcBef>
              <a:spcAft>
                <a:spcPts val="0"/>
              </a:spcAft>
              <a:buClr>
                <a:schemeClr val="dk1"/>
              </a:buClr>
              <a:buSzPct val="40740"/>
              <a:buFont typeface="Arial"/>
              <a:buNone/>
            </a:pPr>
            <a:r>
              <a:rPr lang="en" sz="2700"/>
              <a:t>Nikhil Arora, Gaurav Bhandari, Srushti Manjunath, Sarath Saroj</a:t>
            </a:r>
            <a:endParaRPr/>
          </a:p>
        </p:txBody>
      </p:sp>
      <p:sp>
        <p:nvSpPr>
          <p:cNvPr id="595" name="Google Shape;595;p69"/>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70"/>
          <p:cNvSpPr txBox="1"/>
          <p:nvPr>
            <p:ph type="title"/>
          </p:nvPr>
        </p:nvSpPr>
        <p:spPr>
          <a:xfrm>
            <a:off x="489347" y="1241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Git Repo</a:t>
            </a:r>
            <a:endParaRPr/>
          </a:p>
        </p:txBody>
      </p:sp>
      <p:sp>
        <p:nvSpPr>
          <p:cNvPr id="601" name="Google Shape;601;p70"/>
          <p:cNvSpPr txBox="1"/>
          <p:nvPr>
            <p:ph idx="1" type="body"/>
          </p:nvPr>
        </p:nvSpPr>
        <p:spPr>
          <a:xfrm>
            <a:off x="489347" y="1346812"/>
            <a:ext cx="7777500" cy="30903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en" sz="1700" u="sng">
                <a:solidFill>
                  <a:schemeClr val="hlink"/>
                </a:solidFill>
                <a:hlinkClick r:id="rId3"/>
              </a:rPr>
              <a:t>https://github.com/hiiamnikhil/IE434_Project_Deep_Dive7.git</a:t>
            </a:r>
            <a:endParaRPr sz="1700"/>
          </a:p>
          <a:p>
            <a:pPr indent="0" lvl="0" marL="0" rtl="0" algn="l">
              <a:spcBef>
                <a:spcPts val="800"/>
              </a:spcBef>
              <a:spcAft>
                <a:spcPts val="0"/>
              </a:spcAft>
              <a:buNone/>
            </a:pPr>
            <a:r>
              <a:t/>
            </a:r>
            <a:endParaRPr sz="1700"/>
          </a:p>
          <a:p>
            <a:pPr indent="0" lvl="0" marL="0" rtl="0" algn="l">
              <a:spcBef>
                <a:spcPts val="800"/>
              </a:spcBef>
              <a:spcAft>
                <a:spcPts val="0"/>
              </a:spcAft>
              <a:buNone/>
            </a:pPr>
            <a:r>
              <a:rPr lang="en" sz="1700"/>
              <a:t>Public Repo with all the team </a:t>
            </a:r>
            <a:r>
              <a:rPr lang="en" sz="1700"/>
              <a:t>members</a:t>
            </a:r>
            <a:r>
              <a:rPr lang="en" sz="1700"/>
              <a:t> as </a:t>
            </a:r>
            <a:r>
              <a:rPr lang="en" sz="1700"/>
              <a:t>collaborators. </a:t>
            </a:r>
            <a:endParaRPr sz="1700"/>
          </a:p>
          <a:p>
            <a:pPr indent="0" lvl="0" marL="0" rtl="0" algn="l">
              <a:spcBef>
                <a:spcPts val="800"/>
              </a:spcBef>
              <a:spcAft>
                <a:spcPts val="0"/>
              </a:spcAft>
              <a:buNone/>
            </a:pPr>
            <a:r>
              <a:t/>
            </a:r>
            <a:endParaRPr sz="1700"/>
          </a:p>
          <a:p>
            <a:pPr indent="0" lvl="0" marL="0" rtl="0" algn="l">
              <a:spcBef>
                <a:spcPts val="800"/>
              </a:spcBef>
              <a:spcAft>
                <a:spcPts val="0"/>
              </a:spcAft>
              <a:buNone/>
            </a:pPr>
            <a:r>
              <a:t/>
            </a:r>
            <a:endParaRPr sz="1700"/>
          </a:p>
          <a:p>
            <a:pPr indent="0" lvl="0" marL="0" rtl="0" algn="l">
              <a:spcBef>
                <a:spcPts val="800"/>
              </a:spcBef>
              <a:spcAft>
                <a:spcPts val="0"/>
              </a:spcAft>
              <a:buClr>
                <a:schemeClr val="dk1"/>
              </a:buClr>
              <a:buSzPts val="1100"/>
              <a:buFont typeface="Arial"/>
              <a:buNone/>
            </a:pPr>
            <a:r>
              <a:rPr lang="en"/>
              <a:t>Link to google drive set up during the the project </a:t>
            </a:r>
            <a:endParaRPr/>
          </a:p>
          <a:p>
            <a:pPr indent="0" lvl="0" marL="0" rtl="0" algn="l">
              <a:spcBef>
                <a:spcPts val="800"/>
              </a:spcBef>
              <a:spcAft>
                <a:spcPts val="0"/>
              </a:spcAft>
              <a:buClr>
                <a:schemeClr val="dk1"/>
              </a:buClr>
              <a:buSzPts val="1100"/>
              <a:buFont typeface="Arial"/>
              <a:buNone/>
            </a:pPr>
            <a:r>
              <a:rPr lang="en" u="sng">
                <a:solidFill>
                  <a:schemeClr val="hlink"/>
                </a:solidFill>
                <a:hlinkClick r:id="rId4"/>
              </a:rPr>
              <a:t>https://drive.google.com/drive/folders/1Gj7FmEX9YPC2nalrhpvOYOHUmKhIF4Ct?usp=drive_link</a:t>
            </a:r>
            <a:endParaRPr sz="1700"/>
          </a:p>
        </p:txBody>
      </p:sp>
      <p:sp>
        <p:nvSpPr>
          <p:cNvPr id="602" name="Google Shape;602;p70"/>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55000"/>
          </a:bodyPr>
          <a:lstStyle/>
          <a:p>
            <a:pPr indent="0" lvl="0" marL="0" rtl="0" algn="ctr">
              <a:spcBef>
                <a:spcPts val="800"/>
              </a:spcBef>
              <a:spcAft>
                <a:spcPts val="0"/>
              </a:spcAft>
              <a:buClr>
                <a:schemeClr val="dk1"/>
              </a:buClr>
              <a:buSzPct val="40740"/>
              <a:buFont typeface="Arial"/>
              <a:buNone/>
            </a:pPr>
            <a:r>
              <a:rPr lang="en" sz="2700"/>
              <a:t>Nikhil Arora, Gaurav Bhandari, Srushti Manjunath, Sarath Saroj</a:t>
            </a:r>
            <a:endParaRPr/>
          </a:p>
        </p:txBody>
      </p:sp>
      <p:sp>
        <p:nvSpPr>
          <p:cNvPr id="603" name="Google Shape;603;p70"/>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5"/>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Timeline </a:t>
            </a:r>
            <a:endParaRPr/>
          </a:p>
        </p:txBody>
      </p:sp>
      <p:sp>
        <p:nvSpPr>
          <p:cNvPr id="285" name="Google Shape;285;p35"/>
          <p:cNvSpPr txBox="1"/>
          <p:nvPr>
            <p:ph idx="1" type="body"/>
          </p:nvPr>
        </p:nvSpPr>
        <p:spPr>
          <a:xfrm>
            <a:off x="489347" y="1313237"/>
            <a:ext cx="7777500" cy="3090300"/>
          </a:xfrm>
          <a:prstGeom prst="rect">
            <a:avLst/>
          </a:prstGeom>
        </p:spPr>
        <p:txBody>
          <a:bodyPr anchorCtr="0" anchor="t" bIns="34275" lIns="68575" spcFirstLastPara="1" rIns="68575" wrap="square" tIns="34275">
            <a:normAutofit/>
          </a:bodyPr>
          <a:lstStyle/>
          <a:p>
            <a:pPr indent="0" lvl="0" marL="457200" rtl="0" algn="l">
              <a:spcBef>
                <a:spcPts val="800"/>
              </a:spcBef>
              <a:spcAft>
                <a:spcPts val="0"/>
              </a:spcAft>
              <a:buNone/>
            </a:pPr>
            <a:r>
              <a:t/>
            </a:r>
            <a:endParaRPr/>
          </a:p>
        </p:txBody>
      </p:sp>
      <p:sp>
        <p:nvSpPr>
          <p:cNvPr id="286" name="Google Shape;286;p35"/>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287" name="Google Shape;287;p35"/>
          <p:cNvSpPr/>
          <p:nvPr/>
        </p:nvSpPr>
        <p:spPr>
          <a:xfrm>
            <a:off x="2164963" y="2248113"/>
            <a:ext cx="594300" cy="36900"/>
          </a:xfrm>
          <a:prstGeom prst="roundRect">
            <a:avLst>
              <a:gd fmla="val 50000" name="adj"/>
            </a:avLst>
          </a:prstGeom>
          <a:solidFill>
            <a:srgbClr val="FF5F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35"/>
          <p:cNvGrpSpPr/>
          <p:nvPr/>
        </p:nvGrpSpPr>
        <p:grpSpPr>
          <a:xfrm>
            <a:off x="571561" y="1909388"/>
            <a:ext cx="1755000" cy="1897977"/>
            <a:chOff x="571536" y="1957150"/>
            <a:chExt cx="1755000" cy="1897977"/>
          </a:xfrm>
        </p:grpSpPr>
        <p:sp>
          <p:nvSpPr>
            <p:cNvPr id="289" name="Google Shape;289;p35"/>
            <p:cNvSpPr/>
            <p:nvPr/>
          </p:nvSpPr>
          <p:spPr>
            <a:xfrm>
              <a:off x="1151886" y="1957150"/>
              <a:ext cx="594300" cy="594300"/>
            </a:xfrm>
            <a:prstGeom prst="ellipse">
              <a:avLst/>
            </a:prstGeom>
            <a:noFill/>
            <a:ln cap="flat" cmpd="sng" w="38100">
              <a:solidFill>
                <a:srgbClr val="FF5F0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5"/>
            <p:cNvSpPr txBox="1"/>
            <p:nvPr/>
          </p:nvSpPr>
          <p:spPr>
            <a:xfrm>
              <a:off x="1230636" y="2118324"/>
              <a:ext cx="436800" cy="321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600"/>
                </a:spcAft>
                <a:buNone/>
              </a:pPr>
              <a:r>
                <a:rPr b="1" lang="en" sz="1000">
                  <a:solidFill>
                    <a:schemeClr val="dk2"/>
                  </a:solidFill>
                </a:rPr>
                <a:t>1</a:t>
              </a:r>
              <a:endParaRPr b="1" sz="800">
                <a:solidFill>
                  <a:srgbClr val="A7291E"/>
                </a:solidFill>
                <a:latin typeface="Roboto"/>
                <a:ea typeface="Roboto"/>
                <a:cs typeface="Roboto"/>
                <a:sym typeface="Roboto"/>
              </a:endParaRPr>
            </a:p>
          </p:txBody>
        </p:sp>
        <p:sp>
          <p:nvSpPr>
            <p:cNvPr id="291" name="Google Shape;291;p35"/>
            <p:cNvSpPr txBox="1"/>
            <p:nvPr/>
          </p:nvSpPr>
          <p:spPr>
            <a:xfrm>
              <a:off x="594463" y="2668750"/>
              <a:ext cx="1709100" cy="446400"/>
            </a:xfrm>
            <a:prstGeom prst="rect">
              <a:avLst/>
            </a:prstGeom>
            <a:noFill/>
            <a:ln>
              <a:noFill/>
            </a:ln>
          </p:spPr>
          <p:txBody>
            <a:bodyPr anchorCtr="0" anchor="ctr" bIns="91425" lIns="91425" spcFirstLastPara="1" rIns="91425" wrap="square" tIns="91425">
              <a:noAutofit/>
            </a:bodyPr>
            <a:lstStyle/>
            <a:p>
              <a:pPr indent="0" lvl="0" marL="457200" marR="0" rtl="0" algn="l">
                <a:lnSpc>
                  <a:spcPct val="90000"/>
                </a:lnSpc>
                <a:spcBef>
                  <a:spcPts val="800"/>
                </a:spcBef>
                <a:spcAft>
                  <a:spcPts val="0"/>
                </a:spcAft>
                <a:buNone/>
              </a:pPr>
              <a:r>
                <a:rPr b="1" lang="en" sz="1000">
                  <a:solidFill>
                    <a:schemeClr val="dk2"/>
                  </a:solidFill>
                </a:rPr>
                <a:t>Milestone 1 </a:t>
              </a:r>
              <a:endParaRPr b="1" sz="1000">
                <a:solidFill>
                  <a:srgbClr val="A7291E"/>
                </a:solidFill>
                <a:latin typeface="Roboto"/>
                <a:ea typeface="Roboto"/>
                <a:cs typeface="Roboto"/>
                <a:sym typeface="Roboto"/>
              </a:endParaRPr>
            </a:p>
          </p:txBody>
        </p:sp>
        <p:sp>
          <p:nvSpPr>
            <p:cNvPr id="292" name="Google Shape;292;p35"/>
            <p:cNvSpPr txBox="1"/>
            <p:nvPr/>
          </p:nvSpPr>
          <p:spPr>
            <a:xfrm>
              <a:off x="571536" y="3117727"/>
              <a:ext cx="1755000" cy="737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600"/>
                </a:spcAft>
                <a:buNone/>
              </a:pPr>
              <a:r>
                <a:rPr lang="en" sz="800">
                  <a:solidFill>
                    <a:schemeClr val="dk2"/>
                  </a:solidFill>
                </a:rPr>
                <a:t>Setting up the Project</a:t>
              </a:r>
              <a:r>
                <a:rPr lang="en" sz="800">
                  <a:solidFill>
                    <a:srgbClr val="A7291E"/>
                  </a:solidFill>
                  <a:latin typeface="Roboto"/>
                  <a:ea typeface="Roboto"/>
                  <a:cs typeface="Roboto"/>
                  <a:sym typeface="Roboto"/>
                </a:rPr>
                <a:t> </a:t>
              </a:r>
              <a:endParaRPr sz="800">
                <a:solidFill>
                  <a:srgbClr val="A7291E"/>
                </a:solidFill>
                <a:latin typeface="Roboto"/>
                <a:ea typeface="Roboto"/>
                <a:cs typeface="Roboto"/>
                <a:sym typeface="Roboto"/>
              </a:endParaRPr>
            </a:p>
          </p:txBody>
        </p:sp>
      </p:grpSp>
      <p:grpSp>
        <p:nvGrpSpPr>
          <p:cNvPr id="293" name="Google Shape;293;p35"/>
          <p:cNvGrpSpPr/>
          <p:nvPr/>
        </p:nvGrpSpPr>
        <p:grpSpPr>
          <a:xfrm>
            <a:off x="2699423" y="1909388"/>
            <a:ext cx="1709103" cy="1897977"/>
            <a:chOff x="2699423" y="1957150"/>
            <a:chExt cx="1709103" cy="1897977"/>
          </a:xfrm>
        </p:grpSpPr>
        <p:sp>
          <p:nvSpPr>
            <p:cNvPr id="294" name="Google Shape;294;p35"/>
            <p:cNvSpPr/>
            <p:nvPr/>
          </p:nvSpPr>
          <p:spPr>
            <a:xfrm>
              <a:off x="3256823" y="1957150"/>
              <a:ext cx="594300" cy="594300"/>
            </a:xfrm>
            <a:prstGeom prst="ellipse">
              <a:avLst/>
            </a:prstGeom>
            <a:noFill/>
            <a:ln cap="flat" cmpd="sng" w="38100">
              <a:solidFill>
                <a:srgbClr val="FF5F0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5"/>
            <p:cNvSpPr txBox="1"/>
            <p:nvPr/>
          </p:nvSpPr>
          <p:spPr>
            <a:xfrm>
              <a:off x="2699425" y="2660925"/>
              <a:ext cx="1709100" cy="446400"/>
            </a:xfrm>
            <a:prstGeom prst="rect">
              <a:avLst/>
            </a:prstGeom>
            <a:noFill/>
            <a:ln>
              <a:noFill/>
            </a:ln>
          </p:spPr>
          <p:txBody>
            <a:bodyPr anchorCtr="0" anchor="ctr" bIns="91425" lIns="91425" spcFirstLastPara="1" rIns="91425" wrap="square" tIns="91425">
              <a:noAutofit/>
            </a:bodyPr>
            <a:lstStyle/>
            <a:p>
              <a:pPr indent="0" lvl="0" marL="457200" marR="0" rtl="0" algn="l">
                <a:lnSpc>
                  <a:spcPct val="90000"/>
                </a:lnSpc>
                <a:spcBef>
                  <a:spcPts val="800"/>
                </a:spcBef>
                <a:spcAft>
                  <a:spcPts val="0"/>
                </a:spcAft>
                <a:buNone/>
              </a:pPr>
              <a:r>
                <a:rPr b="1" lang="en" sz="1000">
                  <a:solidFill>
                    <a:schemeClr val="dk2"/>
                  </a:solidFill>
                </a:rPr>
                <a:t>Milestone</a:t>
              </a:r>
              <a:r>
                <a:rPr b="1" lang="en" sz="1000">
                  <a:solidFill>
                    <a:srgbClr val="A7291E"/>
                  </a:solidFill>
                  <a:latin typeface="Roboto"/>
                  <a:ea typeface="Roboto"/>
                  <a:cs typeface="Roboto"/>
                  <a:sym typeface="Roboto"/>
                </a:rPr>
                <a:t> </a:t>
              </a:r>
              <a:r>
                <a:rPr b="1" lang="en" sz="1000">
                  <a:solidFill>
                    <a:schemeClr val="dk2"/>
                  </a:solidFill>
                </a:rPr>
                <a:t>2</a:t>
              </a:r>
              <a:r>
                <a:rPr b="1" lang="en" sz="1000">
                  <a:solidFill>
                    <a:srgbClr val="A7291E"/>
                  </a:solidFill>
                  <a:latin typeface="Roboto"/>
                  <a:ea typeface="Roboto"/>
                  <a:cs typeface="Roboto"/>
                  <a:sym typeface="Roboto"/>
                </a:rPr>
                <a:t> </a:t>
              </a:r>
              <a:endParaRPr b="1" sz="1000">
                <a:solidFill>
                  <a:srgbClr val="A7291E"/>
                </a:solidFill>
                <a:latin typeface="Roboto"/>
                <a:ea typeface="Roboto"/>
                <a:cs typeface="Roboto"/>
                <a:sym typeface="Roboto"/>
              </a:endParaRPr>
            </a:p>
          </p:txBody>
        </p:sp>
        <p:sp>
          <p:nvSpPr>
            <p:cNvPr id="296" name="Google Shape;296;p35"/>
            <p:cNvSpPr txBox="1"/>
            <p:nvPr/>
          </p:nvSpPr>
          <p:spPr>
            <a:xfrm>
              <a:off x="2699423" y="3117727"/>
              <a:ext cx="1709100" cy="7374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600"/>
                </a:spcAft>
                <a:buNone/>
              </a:pPr>
              <a:r>
                <a:rPr lang="en" sz="800">
                  <a:solidFill>
                    <a:schemeClr val="dk2"/>
                  </a:solidFill>
                </a:rPr>
                <a:t>Data</a:t>
              </a:r>
              <a:r>
                <a:rPr lang="en" sz="800">
                  <a:solidFill>
                    <a:srgbClr val="A7291E"/>
                  </a:solidFill>
                  <a:latin typeface="Roboto"/>
                  <a:ea typeface="Roboto"/>
                  <a:cs typeface="Roboto"/>
                  <a:sym typeface="Roboto"/>
                </a:rPr>
                <a:t> </a:t>
              </a:r>
              <a:r>
                <a:rPr lang="en" sz="800">
                  <a:solidFill>
                    <a:schemeClr val="dk2"/>
                  </a:solidFill>
                </a:rPr>
                <a:t>Exploration</a:t>
              </a:r>
              <a:r>
                <a:rPr lang="en" sz="800">
                  <a:solidFill>
                    <a:srgbClr val="A7291E"/>
                  </a:solidFill>
                  <a:latin typeface="Roboto"/>
                  <a:ea typeface="Roboto"/>
                  <a:cs typeface="Roboto"/>
                  <a:sym typeface="Roboto"/>
                </a:rPr>
                <a:t> </a:t>
              </a:r>
              <a:endParaRPr sz="800">
                <a:solidFill>
                  <a:srgbClr val="A7291E"/>
                </a:solidFill>
                <a:latin typeface="Roboto"/>
                <a:ea typeface="Roboto"/>
                <a:cs typeface="Roboto"/>
                <a:sym typeface="Roboto"/>
              </a:endParaRPr>
            </a:p>
          </p:txBody>
        </p:sp>
        <p:sp>
          <p:nvSpPr>
            <p:cNvPr id="297" name="Google Shape;297;p35"/>
            <p:cNvSpPr txBox="1"/>
            <p:nvPr/>
          </p:nvSpPr>
          <p:spPr>
            <a:xfrm>
              <a:off x="3335573" y="2118324"/>
              <a:ext cx="436800" cy="321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600"/>
                </a:spcAft>
                <a:buNone/>
              </a:pPr>
              <a:r>
                <a:rPr b="1" lang="en" sz="1000">
                  <a:solidFill>
                    <a:schemeClr val="dk2"/>
                  </a:solidFill>
                </a:rPr>
                <a:t>2</a:t>
              </a:r>
              <a:endParaRPr b="1" sz="800">
                <a:solidFill>
                  <a:srgbClr val="A7291E"/>
                </a:solidFill>
                <a:latin typeface="Roboto"/>
                <a:ea typeface="Roboto"/>
                <a:cs typeface="Roboto"/>
                <a:sym typeface="Roboto"/>
              </a:endParaRPr>
            </a:p>
          </p:txBody>
        </p:sp>
      </p:grpSp>
      <p:grpSp>
        <p:nvGrpSpPr>
          <p:cNvPr id="298" name="Google Shape;298;p35"/>
          <p:cNvGrpSpPr/>
          <p:nvPr/>
        </p:nvGrpSpPr>
        <p:grpSpPr>
          <a:xfrm>
            <a:off x="4781395" y="1909388"/>
            <a:ext cx="1709106" cy="1897975"/>
            <a:chOff x="4781408" y="1957150"/>
            <a:chExt cx="1709106" cy="1897975"/>
          </a:xfrm>
        </p:grpSpPr>
        <p:sp>
          <p:nvSpPr>
            <p:cNvPr id="299" name="Google Shape;299;p35"/>
            <p:cNvSpPr/>
            <p:nvPr/>
          </p:nvSpPr>
          <p:spPr>
            <a:xfrm>
              <a:off x="5338808" y="1957150"/>
              <a:ext cx="594300" cy="594300"/>
            </a:xfrm>
            <a:prstGeom prst="ellipse">
              <a:avLst/>
            </a:prstGeom>
            <a:noFill/>
            <a:ln cap="flat" cmpd="sng" w="38100">
              <a:solidFill>
                <a:srgbClr val="FF5F0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5"/>
            <p:cNvSpPr txBox="1"/>
            <p:nvPr/>
          </p:nvSpPr>
          <p:spPr>
            <a:xfrm>
              <a:off x="4781413" y="2660925"/>
              <a:ext cx="1709100" cy="446400"/>
            </a:xfrm>
            <a:prstGeom prst="rect">
              <a:avLst/>
            </a:prstGeom>
            <a:noFill/>
            <a:ln>
              <a:noFill/>
            </a:ln>
          </p:spPr>
          <p:txBody>
            <a:bodyPr anchorCtr="0" anchor="ctr" bIns="91425" lIns="91425" spcFirstLastPara="1" rIns="91425" wrap="square" tIns="91425">
              <a:noAutofit/>
            </a:bodyPr>
            <a:lstStyle/>
            <a:p>
              <a:pPr indent="0" lvl="0" marL="457200" marR="0" rtl="0" algn="l">
                <a:lnSpc>
                  <a:spcPct val="90000"/>
                </a:lnSpc>
                <a:spcBef>
                  <a:spcPts val="800"/>
                </a:spcBef>
                <a:spcAft>
                  <a:spcPts val="0"/>
                </a:spcAft>
                <a:buNone/>
              </a:pPr>
              <a:r>
                <a:rPr b="1" lang="en" sz="1000">
                  <a:solidFill>
                    <a:schemeClr val="dk2"/>
                  </a:solidFill>
                </a:rPr>
                <a:t>Milestone 3</a:t>
              </a:r>
              <a:endParaRPr b="1" sz="1000">
                <a:solidFill>
                  <a:srgbClr val="858585"/>
                </a:solidFill>
                <a:latin typeface="Roboto"/>
                <a:ea typeface="Roboto"/>
                <a:cs typeface="Roboto"/>
                <a:sym typeface="Roboto"/>
              </a:endParaRPr>
            </a:p>
          </p:txBody>
        </p:sp>
        <p:sp>
          <p:nvSpPr>
            <p:cNvPr id="301" name="Google Shape;301;p35"/>
            <p:cNvSpPr txBox="1"/>
            <p:nvPr/>
          </p:nvSpPr>
          <p:spPr>
            <a:xfrm>
              <a:off x="4781408" y="3117725"/>
              <a:ext cx="1709100" cy="7374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600"/>
                </a:spcAft>
                <a:buNone/>
              </a:pPr>
              <a:r>
                <a:rPr lang="en" sz="800">
                  <a:solidFill>
                    <a:schemeClr val="dk2"/>
                  </a:solidFill>
                </a:rPr>
                <a:t> Baseline</a:t>
              </a:r>
              <a:r>
                <a:rPr lang="en" sz="800">
                  <a:solidFill>
                    <a:srgbClr val="858585"/>
                  </a:solidFill>
                  <a:latin typeface="Roboto"/>
                  <a:ea typeface="Roboto"/>
                  <a:cs typeface="Roboto"/>
                  <a:sym typeface="Roboto"/>
                </a:rPr>
                <a:t> </a:t>
              </a:r>
              <a:r>
                <a:rPr lang="en" sz="800">
                  <a:solidFill>
                    <a:schemeClr val="dk2"/>
                  </a:solidFill>
                </a:rPr>
                <a:t>Learning</a:t>
              </a:r>
              <a:r>
                <a:rPr lang="en" sz="800">
                  <a:solidFill>
                    <a:srgbClr val="858585"/>
                  </a:solidFill>
                  <a:latin typeface="Roboto"/>
                  <a:ea typeface="Roboto"/>
                  <a:cs typeface="Roboto"/>
                  <a:sym typeface="Roboto"/>
                </a:rPr>
                <a:t> </a:t>
              </a:r>
              <a:r>
                <a:rPr lang="en" sz="800">
                  <a:solidFill>
                    <a:schemeClr val="dk2"/>
                  </a:solidFill>
                </a:rPr>
                <a:t>Model</a:t>
              </a:r>
              <a:r>
                <a:rPr lang="en" sz="800">
                  <a:solidFill>
                    <a:srgbClr val="858585"/>
                  </a:solidFill>
                  <a:latin typeface="Roboto"/>
                  <a:ea typeface="Roboto"/>
                  <a:cs typeface="Roboto"/>
                  <a:sym typeface="Roboto"/>
                </a:rPr>
                <a:t> </a:t>
              </a:r>
              <a:endParaRPr sz="800">
                <a:solidFill>
                  <a:srgbClr val="858585"/>
                </a:solidFill>
                <a:latin typeface="Roboto"/>
                <a:ea typeface="Roboto"/>
                <a:cs typeface="Roboto"/>
                <a:sym typeface="Roboto"/>
              </a:endParaRPr>
            </a:p>
          </p:txBody>
        </p:sp>
        <p:sp>
          <p:nvSpPr>
            <p:cNvPr id="302" name="Google Shape;302;p35"/>
            <p:cNvSpPr txBox="1"/>
            <p:nvPr/>
          </p:nvSpPr>
          <p:spPr>
            <a:xfrm>
              <a:off x="5417558" y="2118324"/>
              <a:ext cx="436800" cy="321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600"/>
                </a:spcAft>
                <a:buNone/>
              </a:pPr>
              <a:r>
                <a:rPr b="1" lang="en" sz="1000">
                  <a:solidFill>
                    <a:schemeClr val="dk2"/>
                  </a:solidFill>
                </a:rPr>
                <a:t>3</a:t>
              </a:r>
              <a:endParaRPr b="1" sz="800">
                <a:solidFill>
                  <a:srgbClr val="858585"/>
                </a:solidFill>
                <a:latin typeface="Roboto"/>
                <a:ea typeface="Roboto"/>
                <a:cs typeface="Roboto"/>
                <a:sym typeface="Roboto"/>
              </a:endParaRPr>
            </a:p>
          </p:txBody>
        </p:sp>
      </p:grpSp>
      <p:grpSp>
        <p:nvGrpSpPr>
          <p:cNvPr id="303" name="Google Shape;303;p35"/>
          <p:cNvGrpSpPr/>
          <p:nvPr/>
        </p:nvGrpSpPr>
        <p:grpSpPr>
          <a:xfrm>
            <a:off x="6806236" y="1909400"/>
            <a:ext cx="1709102" cy="1897977"/>
            <a:chOff x="6863386" y="1957150"/>
            <a:chExt cx="1709102" cy="1897977"/>
          </a:xfrm>
        </p:grpSpPr>
        <p:sp>
          <p:nvSpPr>
            <p:cNvPr id="304" name="Google Shape;304;p35"/>
            <p:cNvSpPr/>
            <p:nvPr/>
          </p:nvSpPr>
          <p:spPr>
            <a:xfrm>
              <a:off x="7420786" y="1957150"/>
              <a:ext cx="594300" cy="594300"/>
            </a:xfrm>
            <a:prstGeom prst="ellipse">
              <a:avLst/>
            </a:prstGeom>
            <a:noFill/>
            <a:ln cap="flat" cmpd="sng" w="38100">
              <a:solidFill>
                <a:srgbClr val="FF5F0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5"/>
            <p:cNvSpPr txBox="1"/>
            <p:nvPr/>
          </p:nvSpPr>
          <p:spPr>
            <a:xfrm>
              <a:off x="6863388" y="2660925"/>
              <a:ext cx="1709100" cy="446400"/>
            </a:xfrm>
            <a:prstGeom prst="rect">
              <a:avLst/>
            </a:prstGeom>
            <a:noFill/>
            <a:ln>
              <a:noFill/>
            </a:ln>
          </p:spPr>
          <p:txBody>
            <a:bodyPr anchorCtr="0" anchor="ctr" bIns="91425" lIns="91425" spcFirstLastPara="1" rIns="91425" wrap="square" tIns="91425">
              <a:noAutofit/>
            </a:bodyPr>
            <a:lstStyle/>
            <a:p>
              <a:pPr indent="0" lvl="0" marL="457200" marR="0" rtl="0" algn="l">
                <a:lnSpc>
                  <a:spcPct val="90000"/>
                </a:lnSpc>
                <a:spcBef>
                  <a:spcPts val="800"/>
                </a:spcBef>
                <a:spcAft>
                  <a:spcPts val="0"/>
                </a:spcAft>
                <a:buNone/>
              </a:pPr>
              <a:r>
                <a:rPr b="1" lang="en" sz="1000">
                  <a:solidFill>
                    <a:schemeClr val="dk2"/>
                  </a:solidFill>
                </a:rPr>
                <a:t>Milestone 4</a:t>
              </a:r>
              <a:endParaRPr b="1" sz="1000">
                <a:solidFill>
                  <a:srgbClr val="858585"/>
                </a:solidFill>
                <a:latin typeface="Roboto"/>
                <a:ea typeface="Roboto"/>
                <a:cs typeface="Roboto"/>
                <a:sym typeface="Roboto"/>
              </a:endParaRPr>
            </a:p>
          </p:txBody>
        </p:sp>
        <p:sp>
          <p:nvSpPr>
            <p:cNvPr id="306" name="Google Shape;306;p35"/>
            <p:cNvSpPr txBox="1"/>
            <p:nvPr/>
          </p:nvSpPr>
          <p:spPr>
            <a:xfrm>
              <a:off x="6863386" y="3117727"/>
              <a:ext cx="1709100" cy="7374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600"/>
                </a:spcAft>
                <a:buNone/>
              </a:pPr>
              <a:r>
                <a:rPr lang="en" sz="800">
                  <a:solidFill>
                    <a:schemeClr val="dk2"/>
                  </a:solidFill>
                </a:rPr>
                <a:t>Spatial Temporal Model </a:t>
              </a:r>
              <a:endParaRPr sz="800">
                <a:solidFill>
                  <a:schemeClr val="dk2"/>
                </a:solidFill>
              </a:endParaRPr>
            </a:p>
          </p:txBody>
        </p:sp>
        <p:sp>
          <p:nvSpPr>
            <p:cNvPr id="307" name="Google Shape;307;p35"/>
            <p:cNvSpPr txBox="1"/>
            <p:nvPr/>
          </p:nvSpPr>
          <p:spPr>
            <a:xfrm>
              <a:off x="7499536" y="2118324"/>
              <a:ext cx="436800" cy="321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600"/>
                </a:spcAft>
                <a:buNone/>
              </a:pPr>
              <a:r>
                <a:rPr b="1" lang="en" sz="1000">
                  <a:solidFill>
                    <a:schemeClr val="dk2"/>
                  </a:solidFill>
                </a:rPr>
                <a:t>4</a:t>
              </a:r>
              <a:endParaRPr b="1" sz="800">
                <a:solidFill>
                  <a:srgbClr val="858585"/>
                </a:solidFill>
                <a:latin typeface="Roboto"/>
                <a:ea typeface="Roboto"/>
                <a:cs typeface="Roboto"/>
                <a:sym typeface="Roboto"/>
              </a:endParaRPr>
            </a:p>
          </p:txBody>
        </p:sp>
      </p:grpSp>
      <p:sp>
        <p:nvSpPr>
          <p:cNvPr id="308" name="Google Shape;308;p35"/>
          <p:cNvSpPr/>
          <p:nvPr/>
        </p:nvSpPr>
        <p:spPr>
          <a:xfrm>
            <a:off x="4337175" y="2248113"/>
            <a:ext cx="594300" cy="36900"/>
          </a:xfrm>
          <a:prstGeom prst="roundRect">
            <a:avLst>
              <a:gd fmla="val 50000" name="adj"/>
            </a:avLst>
          </a:prstGeom>
          <a:solidFill>
            <a:srgbClr val="FF5F05"/>
          </a:solidFill>
          <a:ln cap="flat" cmpd="sng" w="9525">
            <a:solidFill>
              <a:srgbClr val="FF5F0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5"/>
          <p:cNvSpPr/>
          <p:nvPr/>
        </p:nvSpPr>
        <p:spPr>
          <a:xfrm>
            <a:off x="6419150" y="2248113"/>
            <a:ext cx="594300" cy="36900"/>
          </a:xfrm>
          <a:prstGeom prst="roundRect">
            <a:avLst>
              <a:gd fmla="val 50000" name="adj"/>
            </a:avLst>
          </a:prstGeom>
          <a:solidFill>
            <a:srgbClr val="FF5F05"/>
          </a:solidFill>
          <a:ln cap="flat" cmpd="sng" w="9525">
            <a:solidFill>
              <a:srgbClr val="FF5F0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5"/>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55000"/>
          </a:bodyPr>
          <a:lstStyle/>
          <a:p>
            <a:pPr indent="0" lvl="0" marL="0" rtl="0" algn="ctr">
              <a:spcBef>
                <a:spcPts val="800"/>
              </a:spcBef>
              <a:spcAft>
                <a:spcPts val="0"/>
              </a:spcAft>
              <a:buClr>
                <a:schemeClr val="dk1"/>
              </a:buClr>
              <a:buSzPct val="40740"/>
              <a:buFont typeface="Arial"/>
              <a:buNone/>
            </a:pPr>
            <a:r>
              <a:rPr lang="en" sz="2700"/>
              <a:t>Nikhil Arora, Gaurav Bhandari, Srushti Manjunath, Sarath Saroj</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71"/>
          <p:cNvSpPr txBox="1"/>
          <p:nvPr>
            <p:ph idx="12" type="sldNum"/>
          </p:nvPr>
        </p:nvSpPr>
        <p:spPr>
          <a:xfrm>
            <a:off x="8556784" y="4749851"/>
            <a:ext cx="548700" cy="393600"/>
          </a:xfrm>
          <a:prstGeom prst="rect">
            <a:avLst/>
          </a:prstGeom>
        </p:spPr>
        <p:txBody>
          <a:bodyPr anchorCtr="0" anchor="t"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6"/>
          <p:cNvSpPr txBox="1"/>
          <p:nvPr>
            <p:ph type="title"/>
          </p:nvPr>
        </p:nvSpPr>
        <p:spPr>
          <a:xfrm>
            <a:off x="628650" y="2015997"/>
            <a:ext cx="7886700" cy="9942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lang="en"/>
              <a:t>Problem Statement</a:t>
            </a:r>
            <a:endParaRPr/>
          </a:p>
        </p:txBody>
      </p:sp>
      <p:sp>
        <p:nvSpPr>
          <p:cNvPr id="316" name="Google Shape;316;p36"/>
          <p:cNvSpPr txBox="1"/>
          <p:nvPr>
            <p:ph idx="1" type="body"/>
          </p:nvPr>
        </p:nvSpPr>
        <p:spPr>
          <a:xfrm>
            <a:off x="342900" y="4767263"/>
            <a:ext cx="6115200" cy="273900"/>
          </a:xfrm>
          <a:prstGeom prst="rect">
            <a:avLst/>
          </a:prstGeom>
        </p:spPr>
        <p:txBody>
          <a:bodyPr anchorCtr="0" anchor="ctr" bIns="34275" lIns="68575" spcFirstLastPara="1" rIns="68575" wrap="square" tIns="34275">
            <a:normAutofit/>
          </a:bodyPr>
          <a:lstStyle/>
          <a:p>
            <a:pPr indent="0" lvl="0" marL="0" rtl="0" algn="l">
              <a:spcBef>
                <a:spcPts val="800"/>
              </a:spcBef>
              <a:spcAft>
                <a:spcPts val="0"/>
              </a:spcAft>
              <a:buNone/>
            </a:pPr>
            <a:r>
              <a:t/>
            </a:r>
            <a:endParaRPr/>
          </a:p>
        </p:txBody>
      </p:sp>
      <p:sp>
        <p:nvSpPr>
          <p:cNvPr id="317" name="Google Shape;317;p36"/>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7"/>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Problem</a:t>
            </a:r>
            <a:endParaRPr/>
          </a:p>
        </p:txBody>
      </p:sp>
      <p:sp>
        <p:nvSpPr>
          <p:cNvPr id="323" name="Google Shape;323;p37"/>
          <p:cNvSpPr txBox="1"/>
          <p:nvPr>
            <p:ph idx="1" type="body"/>
          </p:nvPr>
        </p:nvSpPr>
        <p:spPr>
          <a:xfrm>
            <a:off x="489349" y="1346800"/>
            <a:ext cx="4463700" cy="3090300"/>
          </a:xfrm>
          <a:prstGeom prst="rect">
            <a:avLst/>
          </a:prstGeom>
        </p:spPr>
        <p:txBody>
          <a:bodyPr anchorCtr="0" anchor="t" bIns="34275" lIns="68575" spcFirstLastPara="1" rIns="68575" wrap="square" tIns="34275">
            <a:normAutofit/>
          </a:bodyPr>
          <a:lstStyle/>
          <a:p>
            <a:pPr indent="-323850" lvl="0" marL="457200" rtl="0" algn="l">
              <a:spcBef>
                <a:spcPts val="800"/>
              </a:spcBef>
              <a:spcAft>
                <a:spcPts val="0"/>
              </a:spcAft>
              <a:buSzPts val="1500"/>
              <a:buChar char="●"/>
            </a:pPr>
            <a:r>
              <a:rPr lang="en"/>
              <a:t>The problem was to use the </a:t>
            </a:r>
            <a:r>
              <a:rPr lang="en"/>
              <a:t>CitiBike</a:t>
            </a:r>
            <a:r>
              <a:rPr lang="en"/>
              <a:t> Data to predict number of rides for all stations in the network. </a:t>
            </a:r>
            <a:br>
              <a:rPr lang="en"/>
            </a:br>
            <a:endParaRPr/>
          </a:p>
          <a:p>
            <a:pPr indent="-323850" lvl="0" marL="457200" rtl="0" algn="l">
              <a:spcBef>
                <a:spcPts val="0"/>
              </a:spcBef>
              <a:spcAft>
                <a:spcPts val="0"/>
              </a:spcAft>
              <a:buSzPts val="1500"/>
              <a:buChar char="●"/>
            </a:pPr>
            <a:r>
              <a:rPr lang="en"/>
              <a:t>With this prediction model we can optimize the placement of bikes </a:t>
            </a:r>
            <a:r>
              <a:rPr lang="en"/>
              <a:t>throughout</a:t>
            </a:r>
            <a:r>
              <a:rPr lang="en"/>
              <a:t> the network</a:t>
            </a:r>
            <a:br>
              <a:rPr lang="en"/>
            </a:br>
            <a:endParaRPr/>
          </a:p>
          <a:p>
            <a:pPr indent="-323850" lvl="0" marL="457200" rtl="0" algn="l">
              <a:spcBef>
                <a:spcPts val="0"/>
              </a:spcBef>
              <a:spcAft>
                <a:spcPts val="0"/>
              </a:spcAft>
              <a:buSzPts val="1500"/>
              <a:buChar char="●"/>
            </a:pPr>
            <a:r>
              <a:rPr lang="en"/>
              <a:t>T</a:t>
            </a:r>
            <a:r>
              <a:rPr lang="en"/>
              <a:t>he model uses </a:t>
            </a:r>
            <a:r>
              <a:rPr b="1" lang="en"/>
              <a:t>Jersey Citibike </a:t>
            </a:r>
            <a:r>
              <a:rPr lang="en"/>
              <a:t>data to predicted using historical data the </a:t>
            </a:r>
            <a:r>
              <a:rPr b="1" lang="en"/>
              <a:t>net rides from each station.</a:t>
            </a:r>
            <a:br>
              <a:rPr b="1" lang="en"/>
            </a:br>
            <a:endParaRPr b="1"/>
          </a:p>
          <a:p>
            <a:pPr indent="-323850" lvl="0" marL="457200" rtl="0" algn="l">
              <a:spcBef>
                <a:spcPts val="0"/>
              </a:spcBef>
              <a:spcAft>
                <a:spcPts val="0"/>
              </a:spcAft>
              <a:buSzPts val="1500"/>
              <a:buChar char="●"/>
            </a:pPr>
            <a:r>
              <a:rPr lang="en"/>
              <a:t>We utilized the </a:t>
            </a:r>
            <a:r>
              <a:rPr b="1" lang="en"/>
              <a:t>SpatioTemporal Graph Convolutional Network(STGCN) model</a:t>
            </a:r>
            <a:r>
              <a:rPr lang="en"/>
              <a:t> </a:t>
            </a:r>
            <a:endParaRPr/>
          </a:p>
        </p:txBody>
      </p:sp>
      <p:sp>
        <p:nvSpPr>
          <p:cNvPr id="324" name="Google Shape;324;p37"/>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
        <p:nvSpPr>
          <p:cNvPr id="325" name="Google Shape;325;p37"/>
          <p:cNvSpPr txBox="1"/>
          <p:nvPr>
            <p:ph idx="2" type="body"/>
          </p:nvPr>
        </p:nvSpPr>
        <p:spPr>
          <a:xfrm>
            <a:off x="489350" y="4767263"/>
            <a:ext cx="6115200" cy="273900"/>
          </a:xfrm>
          <a:prstGeom prst="rect">
            <a:avLst/>
          </a:prstGeom>
        </p:spPr>
        <p:txBody>
          <a:bodyPr anchorCtr="0" anchor="ctr" bIns="34275" lIns="68575" spcFirstLastPara="1" rIns="68575" wrap="square" tIns="34275">
            <a:normAutofit fontScale="55000"/>
          </a:bodyPr>
          <a:lstStyle/>
          <a:p>
            <a:pPr indent="0" lvl="0" marL="0" rtl="0" algn="ctr">
              <a:spcBef>
                <a:spcPts val="800"/>
              </a:spcBef>
              <a:spcAft>
                <a:spcPts val="0"/>
              </a:spcAft>
              <a:buNone/>
            </a:pPr>
            <a:r>
              <a:rPr lang="en" sz="2700"/>
              <a:t>Nikhil Arora, Gaurav Bhandari, Srushti Manjunath, Sarath Saroj</a:t>
            </a:r>
            <a:r>
              <a:rPr lang="en" sz="2700"/>
              <a:t> </a:t>
            </a:r>
            <a:endParaRPr/>
          </a:p>
        </p:txBody>
      </p:sp>
      <p:pic>
        <p:nvPicPr>
          <p:cNvPr id="326" name="Google Shape;326;p37"/>
          <p:cNvPicPr preferRelativeResize="0"/>
          <p:nvPr/>
        </p:nvPicPr>
        <p:blipFill>
          <a:blip r:embed="rId3">
            <a:alphaModFix/>
          </a:blip>
          <a:stretch>
            <a:fillRect/>
          </a:stretch>
        </p:blipFill>
        <p:spPr>
          <a:xfrm>
            <a:off x="4900350" y="1692725"/>
            <a:ext cx="4071649" cy="21172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8"/>
          <p:cNvSpPr txBox="1"/>
          <p:nvPr>
            <p:ph type="title"/>
          </p:nvPr>
        </p:nvSpPr>
        <p:spPr>
          <a:xfrm>
            <a:off x="628650" y="2015997"/>
            <a:ext cx="7886700" cy="9942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lang="en"/>
              <a:t>Exploratory</a:t>
            </a:r>
            <a:r>
              <a:rPr lang="en"/>
              <a:t> </a:t>
            </a:r>
            <a:r>
              <a:rPr lang="en"/>
              <a:t>Data </a:t>
            </a:r>
            <a:r>
              <a:rPr lang="en"/>
              <a:t>Analysis </a:t>
            </a:r>
            <a:endParaRPr/>
          </a:p>
        </p:txBody>
      </p:sp>
      <p:sp>
        <p:nvSpPr>
          <p:cNvPr id="332" name="Google Shape;332;p38"/>
          <p:cNvSpPr txBox="1"/>
          <p:nvPr>
            <p:ph idx="1" type="body"/>
          </p:nvPr>
        </p:nvSpPr>
        <p:spPr>
          <a:xfrm>
            <a:off x="342900" y="4767263"/>
            <a:ext cx="6115200" cy="273900"/>
          </a:xfrm>
          <a:prstGeom prst="rect">
            <a:avLst/>
          </a:prstGeom>
        </p:spPr>
        <p:txBody>
          <a:bodyPr anchorCtr="0" anchor="ctr" bIns="34275" lIns="68575" spcFirstLastPara="1" rIns="68575" wrap="square" tIns="34275">
            <a:normAutofit/>
          </a:bodyPr>
          <a:lstStyle/>
          <a:p>
            <a:pPr indent="0" lvl="0" marL="0" rtl="0" algn="l">
              <a:spcBef>
                <a:spcPts val="800"/>
              </a:spcBef>
              <a:spcAft>
                <a:spcPts val="0"/>
              </a:spcAft>
              <a:buNone/>
            </a:pPr>
            <a:r>
              <a:t/>
            </a:r>
            <a:endParaRPr/>
          </a:p>
        </p:txBody>
      </p:sp>
      <p:sp>
        <p:nvSpPr>
          <p:cNvPr id="333" name="Google Shape;333;p38"/>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9"/>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Data</a:t>
            </a:r>
            <a:endParaRPr/>
          </a:p>
        </p:txBody>
      </p:sp>
      <p:sp>
        <p:nvSpPr>
          <p:cNvPr id="339" name="Google Shape;339;p39"/>
          <p:cNvSpPr txBox="1"/>
          <p:nvPr>
            <p:ph idx="1" type="body"/>
          </p:nvPr>
        </p:nvSpPr>
        <p:spPr>
          <a:xfrm>
            <a:off x="489347" y="1346812"/>
            <a:ext cx="7777500" cy="3090300"/>
          </a:xfrm>
          <a:prstGeom prst="rect">
            <a:avLst/>
          </a:prstGeom>
        </p:spPr>
        <p:txBody>
          <a:bodyPr anchorCtr="0" anchor="t" bIns="34275" lIns="68575" spcFirstLastPara="1" rIns="68575" wrap="square" tIns="34275">
            <a:normAutofit/>
          </a:bodyPr>
          <a:lstStyle/>
          <a:p>
            <a:pPr indent="-323850" lvl="0" marL="457200" rtl="0" algn="l">
              <a:spcBef>
                <a:spcPts val="800"/>
              </a:spcBef>
              <a:spcAft>
                <a:spcPts val="0"/>
              </a:spcAft>
              <a:buSzPts val="1500"/>
              <a:buChar char="●"/>
            </a:pPr>
            <a:r>
              <a:rPr lang="en"/>
              <a:t>Data used for analysis is from </a:t>
            </a:r>
            <a:r>
              <a:rPr lang="en" u="sng">
                <a:solidFill>
                  <a:schemeClr val="hlink"/>
                </a:solidFill>
                <a:hlinkClick r:id="rId3"/>
              </a:rPr>
              <a:t>https://ride.citibikenyc.com/system-data</a:t>
            </a:r>
            <a:endParaRPr/>
          </a:p>
          <a:p>
            <a:pPr indent="-323850" lvl="0" marL="457200" rtl="0" algn="l">
              <a:spcBef>
                <a:spcPts val="1000"/>
              </a:spcBef>
              <a:spcAft>
                <a:spcPts val="0"/>
              </a:spcAft>
              <a:buSzPts val="1500"/>
              <a:buChar char="●"/>
            </a:pPr>
            <a:r>
              <a:rPr lang="en"/>
              <a:t>Rides data from 01-01-2017 to 10-01-2023 in Jersey City </a:t>
            </a:r>
            <a:endParaRPr/>
          </a:p>
          <a:p>
            <a:pPr indent="-323850" lvl="0" marL="457200" rtl="0" algn="l">
              <a:spcBef>
                <a:spcPts val="1000"/>
              </a:spcBef>
              <a:spcAft>
                <a:spcPts val="0"/>
              </a:spcAft>
              <a:buSzPts val="1500"/>
              <a:buChar char="●"/>
            </a:pPr>
            <a:r>
              <a:rPr lang="en"/>
              <a:t>This data range was chosen as it would help us study patterns in the data over a number of years and hence we can make predictions with greater confidence.</a:t>
            </a:r>
            <a:endParaRPr/>
          </a:p>
        </p:txBody>
      </p:sp>
      <p:sp>
        <p:nvSpPr>
          <p:cNvPr id="340" name="Google Shape;340;p39"/>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Nikhil Arora, Gaurav Bhandari</a:t>
            </a:r>
            <a:endParaRPr/>
          </a:p>
        </p:txBody>
      </p:sp>
      <p:sp>
        <p:nvSpPr>
          <p:cNvPr id="341" name="Google Shape;341;p39"/>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0"/>
          <p:cNvSpPr txBox="1"/>
          <p:nvPr>
            <p:ph type="title"/>
          </p:nvPr>
        </p:nvSpPr>
        <p:spPr>
          <a:xfrm>
            <a:off x="489347" y="207431"/>
            <a:ext cx="7777500" cy="892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a:t>Merged Dataframe</a:t>
            </a:r>
            <a:endParaRPr/>
          </a:p>
        </p:txBody>
      </p:sp>
      <p:sp>
        <p:nvSpPr>
          <p:cNvPr id="347" name="Google Shape;347;p40"/>
          <p:cNvSpPr txBox="1"/>
          <p:nvPr>
            <p:ph idx="2" type="body"/>
          </p:nvPr>
        </p:nvSpPr>
        <p:spPr>
          <a:xfrm>
            <a:off x="342900" y="4767263"/>
            <a:ext cx="6115200" cy="273900"/>
          </a:xfrm>
          <a:prstGeom prst="rect">
            <a:avLst/>
          </a:prstGeom>
        </p:spPr>
        <p:txBody>
          <a:bodyPr anchorCtr="0" anchor="ctr" bIns="34275" lIns="68575" spcFirstLastPara="1" rIns="68575" wrap="square" tIns="34275">
            <a:normAutofit fontScale="70000" lnSpcReduction="20000"/>
          </a:bodyPr>
          <a:lstStyle/>
          <a:p>
            <a:pPr indent="0" lvl="0" marL="0" rtl="0" algn="ctr">
              <a:spcBef>
                <a:spcPts val="800"/>
              </a:spcBef>
              <a:spcAft>
                <a:spcPts val="0"/>
              </a:spcAft>
              <a:buClr>
                <a:schemeClr val="dk1"/>
              </a:buClr>
              <a:buSzPct val="40740"/>
              <a:buFont typeface="Arial"/>
              <a:buNone/>
            </a:pPr>
            <a:r>
              <a:rPr lang="en" sz="2700"/>
              <a:t>Srushti Manjunath, Sarath Saroj</a:t>
            </a:r>
            <a:endParaRPr/>
          </a:p>
        </p:txBody>
      </p:sp>
      <p:sp>
        <p:nvSpPr>
          <p:cNvPr id="348" name="Google Shape;348;p40"/>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349" name="Google Shape;349;p40"/>
          <p:cNvPicPr preferRelativeResize="0"/>
          <p:nvPr/>
        </p:nvPicPr>
        <p:blipFill>
          <a:blip r:embed="rId3">
            <a:alphaModFix/>
          </a:blip>
          <a:stretch>
            <a:fillRect/>
          </a:stretch>
        </p:blipFill>
        <p:spPr>
          <a:xfrm>
            <a:off x="152400" y="1252306"/>
            <a:ext cx="8839204" cy="1735039"/>
          </a:xfrm>
          <a:prstGeom prst="rect">
            <a:avLst/>
          </a:prstGeom>
          <a:noFill/>
          <a:ln>
            <a:noFill/>
          </a:ln>
        </p:spPr>
      </p:pic>
      <p:sp>
        <p:nvSpPr>
          <p:cNvPr id="350" name="Google Shape;350;p40"/>
          <p:cNvSpPr txBox="1"/>
          <p:nvPr/>
        </p:nvSpPr>
        <p:spPr>
          <a:xfrm>
            <a:off x="353775" y="3129650"/>
            <a:ext cx="8354700" cy="14415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Char char="●"/>
            </a:pPr>
            <a:r>
              <a:rPr lang="en" sz="1500">
                <a:solidFill>
                  <a:schemeClr val="dk1"/>
                </a:solidFill>
              </a:rPr>
              <a:t>Missing start_station_ids: 77 removed</a:t>
            </a:r>
            <a:endParaRPr sz="1500">
              <a:solidFill>
                <a:schemeClr val="dk1"/>
              </a:solidFill>
            </a:endParaRPr>
          </a:p>
          <a:p>
            <a:pPr indent="-323850" lvl="0" marL="457200" rtl="0" algn="l">
              <a:spcBef>
                <a:spcPts val="1000"/>
              </a:spcBef>
              <a:spcAft>
                <a:spcPts val="0"/>
              </a:spcAft>
              <a:buClr>
                <a:schemeClr val="dk1"/>
              </a:buClr>
              <a:buSzPts val="1500"/>
              <a:buChar char="●"/>
            </a:pPr>
            <a:r>
              <a:rPr lang="en" sz="1500">
                <a:solidFill>
                  <a:schemeClr val="dk1"/>
                </a:solidFill>
              </a:rPr>
              <a:t>Missing end_station_ids: 9168 removed</a:t>
            </a:r>
            <a:endParaRPr sz="1500">
              <a:solidFill>
                <a:schemeClr val="dk1"/>
              </a:solidFill>
            </a:endParaRPr>
          </a:p>
          <a:p>
            <a:pPr indent="-323850" lvl="0" marL="457200" rtl="0" algn="l">
              <a:spcBef>
                <a:spcPts val="1000"/>
              </a:spcBef>
              <a:spcAft>
                <a:spcPts val="0"/>
              </a:spcAft>
              <a:buClr>
                <a:schemeClr val="dk1"/>
              </a:buClr>
              <a:buSzPts val="1500"/>
              <a:buChar char="●"/>
            </a:pPr>
            <a:r>
              <a:rPr lang="en" sz="1500">
                <a:solidFill>
                  <a:schemeClr val="dk1"/>
                </a:solidFill>
              </a:rPr>
              <a:t>Final Dataframe shape: </a:t>
            </a:r>
            <a:r>
              <a:rPr lang="en" sz="1500">
                <a:solidFill>
                  <a:schemeClr val="dk1"/>
                </a:solidFill>
              </a:rPr>
              <a:t>(</a:t>
            </a:r>
            <a:r>
              <a:rPr lang="en" sz="1500">
                <a:solidFill>
                  <a:schemeClr val="dk1"/>
                </a:solidFill>
              </a:rPr>
              <a:t>3678270,11</a:t>
            </a:r>
            <a:r>
              <a:rPr lang="en" sz="1500">
                <a:solidFill>
                  <a:schemeClr val="dk1"/>
                </a:solidFill>
              </a:rPr>
              <a:t>)</a:t>
            </a:r>
            <a:endParaRPr sz="1500">
              <a:solidFill>
                <a:schemeClr val="dk1"/>
              </a:solidFill>
            </a:endParaRPr>
          </a:p>
          <a:p>
            <a:pPr indent="-323850" lvl="0" marL="457200" rtl="0" algn="l">
              <a:spcBef>
                <a:spcPts val="1000"/>
              </a:spcBef>
              <a:spcAft>
                <a:spcPts val="1000"/>
              </a:spcAft>
              <a:buClr>
                <a:schemeClr val="dk1"/>
              </a:buClr>
              <a:buSzPts val="1500"/>
              <a:buChar char="●"/>
            </a:pPr>
            <a:r>
              <a:rPr lang="en" sz="1500">
                <a:solidFill>
                  <a:schemeClr val="dk1"/>
                </a:solidFill>
              </a:rPr>
              <a:t>We did our exploratory data analysis on around 3 million rides in the Jersey City area </a:t>
            </a:r>
            <a:endParaRPr sz="15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SMB PPT ORANGE">
      <a:dk1>
        <a:srgbClr val="000000"/>
      </a:dk1>
      <a:lt1>
        <a:srgbClr val="FFFFFF"/>
      </a:lt1>
      <a:dk2>
        <a:srgbClr val="13294B"/>
      </a:dk2>
      <a:lt2>
        <a:srgbClr val="FF5F05"/>
      </a:lt2>
      <a:accent1>
        <a:srgbClr val="0071CE"/>
      </a:accent1>
      <a:accent2>
        <a:srgbClr val="FCB316"/>
      </a:accent2>
      <a:accent3>
        <a:srgbClr val="007E8E"/>
      </a:accent3>
      <a:accent4>
        <a:srgbClr val="006230"/>
      </a:accent4>
      <a:accent5>
        <a:srgbClr val="5C0E41"/>
      </a:accent5>
      <a:accent6>
        <a:srgbClr val="7D3E13"/>
      </a:accent6>
      <a:hlink>
        <a:srgbClr val="C84113"/>
      </a:hlink>
      <a:folHlink>
        <a:srgbClr val="2159A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